
<file path=[Content_Types].xml><?xml version="1.0" encoding="utf-8"?>
<Types xmlns="http://schemas.openxmlformats.org/package/2006/content-types">
  <Default Extension="gif" ContentType="image/gif"/>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72"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7895F6D7-A517-43A9-ADB0-CBCEE1FC4F91}">
          <p14:sldIdLst>
            <p14:sldId id="256"/>
            <p14:sldId id="257"/>
            <p14:sldId id="258"/>
            <p14:sldId id="259"/>
            <p14:sldId id="260"/>
            <p14:sldId id="261"/>
            <p14:sldId id="262"/>
            <p14:sldId id="263"/>
            <p14:sldId id="264"/>
            <p14:sldId id="265"/>
            <p14:sldId id="266"/>
            <p14:sldId id="267"/>
            <p14:sldId id="268"/>
            <p14:sldId id="269"/>
            <p14:sldId id="270"/>
            <p14:sldId id="271"/>
            <p14:sldId id="272"/>
            <p14:sldId id="273"/>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B6517"/>
    <a:srgbClr val="73340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14" autoAdjust="0"/>
    <p:restoredTop sz="94660"/>
  </p:normalViewPr>
  <p:slideViewPr>
    <p:cSldViewPr snapToGrid="0" showGuides="1">
      <p:cViewPr>
        <p:scale>
          <a:sx n="100" d="100"/>
          <a:sy n="100" d="100"/>
        </p:scale>
        <p:origin x="180" y="31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png>
</file>

<file path=ppt/media/image10.gif>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gif>
</file>

<file path=ppt/media/image4.gif>
</file>

<file path=ppt/media/image5.gif>
</file>

<file path=ppt/media/image6.gif>
</file>

<file path=ppt/media/image7.gif>
</file>

<file path=ppt/media/image8.gif>
</file>

<file path=ppt/media/image9.gif>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PH"/>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FD37736-D735-4828-B2A3-5F614022B860}" type="datetimeFigureOut">
              <a:rPr lang="en-PH" smtClean="0"/>
              <a:t>16/10/2019</a:t>
            </a:fld>
            <a:endParaRPr lang="en-PH"/>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PH"/>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PH"/>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PH"/>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5DA42A3-6677-43DE-88EC-054CEDC25DB2}" type="slidenum">
              <a:rPr lang="en-PH" smtClean="0"/>
              <a:t>‹#›</a:t>
            </a:fld>
            <a:endParaRPr lang="en-PH"/>
          </a:p>
        </p:txBody>
      </p:sp>
    </p:spTree>
    <p:extLst>
      <p:ext uri="{BB962C8B-B14F-4D97-AF65-F5344CB8AC3E}">
        <p14:creationId xmlns:p14="http://schemas.microsoft.com/office/powerpoint/2010/main" val="341890236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0" y="761999"/>
            <a:ext cx="9141619" cy="5334001"/>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9270263" y="761999"/>
            <a:ext cx="2925318" cy="5334001"/>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69848" y="1298448"/>
            <a:ext cx="7315200" cy="3255264"/>
          </a:xfrm>
        </p:spPr>
        <p:txBody>
          <a:bodyPr anchor="b">
            <a:normAutofit/>
          </a:bodyPr>
          <a:lstStyle>
            <a:lvl1pPr algn="l">
              <a:defRPr sz="5900" spc="-100" baseline="0">
                <a:solidFill>
                  <a:srgbClr val="FFFFFF"/>
                </a:solidFill>
              </a:defRPr>
            </a:lvl1pPr>
          </a:lstStyle>
          <a:p>
            <a:r>
              <a:rPr lang="en-US"/>
              <a:t>Click to edit Master title style</a:t>
            </a:r>
            <a:endParaRPr lang="en-US" dirty="0"/>
          </a:p>
        </p:txBody>
      </p:sp>
      <p:sp>
        <p:nvSpPr>
          <p:cNvPr id="3" name="Subtitle 2"/>
          <p:cNvSpPr>
            <a:spLocks noGrp="1"/>
          </p:cNvSpPr>
          <p:nvPr>
            <p:ph type="subTitle" idx="1"/>
          </p:nvPr>
        </p:nvSpPr>
        <p:spPr>
          <a:xfrm>
            <a:off x="1100015" y="4670246"/>
            <a:ext cx="7315200" cy="914400"/>
          </a:xfrm>
        </p:spPr>
        <p:txBody>
          <a:bodyPr anchor="t">
            <a:normAutofit/>
          </a:bodyPr>
          <a:lstStyle>
            <a:lvl1pPr marL="0" indent="0" algn="l">
              <a:buNone/>
              <a:defRPr sz="2200" cap="none" spc="0" baseline="0">
                <a:solidFill>
                  <a:schemeClr val="accent1">
                    <a:lumMod val="20000"/>
                    <a:lumOff val="80000"/>
                  </a:schemeClr>
                </a:solidFill>
              </a:defRPr>
            </a:lvl1pPr>
            <a:lvl2pPr marL="457200" indent="0" algn="ctr">
              <a:buNone/>
              <a:defRPr sz="2200"/>
            </a:lvl2pPr>
            <a:lvl3pPr marL="914400" indent="0" algn="ctr">
              <a:buNone/>
              <a:defRPr sz="22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B5D1FDF-7C8A-4259-BC4C-851D7D16EA64}" type="datetime1">
              <a:rPr lang="en-PH" smtClean="0"/>
              <a:t>16/10/2019</a:t>
            </a:fld>
            <a:endParaRPr lang="en-PH"/>
          </a:p>
        </p:txBody>
      </p:sp>
      <p:sp>
        <p:nvSpPr>
          <p:cNvPr id="5" name="Footer Placeholder 4"/>
          <p:cNvSpPr>
            <a:spLocks noGrp="1"/>
          </p:cNvSpPr>
          <p:nvPr>
            <p:ph type="ftr" sz="quarter" idx="11"/>
          </p:nvPr>
        </p:nvSpPr>
        <p:spPr/>
        <p:txBody>
          <a:bodyPr/>
          <a:lstStyle/>
          <a:p>
            <a:r>
              <a:rPr lang="en-US"/>
              <a:t>Activity 11 - Basic Video Processing</a:t>
            </a:r>
            <a:endParaRPr lang="en-PH"/>
          </a:p>
        </p:txBody>
      </p:sp>
      <p:sp>
        <p:nvSpPr>
          <p:cNvPr id="6" name="Slide Number Placeholder 5"/>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172596533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D7C3671C-67B3-4F44-9E0F-88F48987A63D}" type="datetime1">
              <a:rPr lang="en-PH" smtClean="0"/>
              <a:t>16/10/2019</a:t>
            </a:fld>
            <a:endParaRPr lang="en-PH"/>
          </a:p>
        </p:txBody>
      </p:sp>
      <p:sp>
        <p:nvSpPr>
          <p:cNvPr id="8" name="Footer Placeholder 7"/>
          <p:cNvSpPr>
            <a:spLocks noGrp="1"/>
          </p:cNvSpPr>
          <p:nvPr>
            <p:ph type="ftr" sz="quarter" idx="11"/>
          </p:nvPr>
        </p:nvSpPr>
        <p:spPr/>
        <p:txBody>
          <a:bodyPr/>
          <a:lstStyle/>
          <a:p>
            <a:r>
              <a:rPr lang="en-US"/>
              <a:t>Activity 11 - Basic Video Processing</a:t>
            </a:r>
            <a:endParaRPr lang="en-PH"/>
          </a:p>
        </p:txBody>
      </p:sp>
      <p:sp>
        <p:nvSpPr>
          <p:cNvPr id="9" name="Slide Number Placeholder 8"/>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15844641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81000" y="990600"/>
            <a:ext cx="2819400" cy="4953000"/>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867912" y="868680"/>
            <a:ext cx="7315200" cy="5120640"/>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D03FF5E-3CF7-4437-9AB6-17FDF9B0104E}" type="datetime1">
              <a:rPr lang="en-PH" smtClean="0"/>
              <a:t>16/10/2019</a:t>
            </a:fld>
            <a:endParaRPr lang="en-PH"/>
          </a:p>
        </p:txBody>
      </p:sp>
      <p:sp>
        <p:nvSpPr>
          <p:cNvPr id="8" name="Footer Placeholder 7"/>
          <p:cNvSpPr>
            <a:spLocks noGrp="1"/>
          </p:cNvSpPr>
          <p:nvPr>
            <p:ph type="ftr" sz="quarter" idx="11"/>
          </p:nvPr>
        </p:nvSpPr>
        <p:spPr/>
        <p:txBody>
          <a:bodyPr/>
          <a:lstStyle/>
          <a:p>
            <a:r>
              <a:rPr lang="en-US"/>
              <a:t>Activity 11 - Basic Video Processing</a:t>
            </a:r>
            <a:endParaRPr lang="en-PH"/>
          </a:p>
        </p:txBody>
      </p:sp>
      <p:sp>
        <p:nvSpPr>
          <p:cNvPr id="9" name="Slide Number Placeholder 8"/>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18219078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3B54C0-C2D3-4F0A-B46D-A1E09E708601}" type="datetime1">
              <a:rPr lang="en-PH" smtClean="0"/>
              <a:t>16/10/2019</a:t>
            </a:fld>
            <a:endParaRPr lang="en-PH"/>
          </a:p>
        </p:txBody>
      </p:sp>
      <p:sp>
        <p:nvSpPr>
          <p:cNvPr id="5" name="Footer Placeholder 4"/>
          <p:cNvSpPr>
            <a:spLocks noGrp="1"/>
          </p:cNvSpPr>
          <p:nvPr>
            <p:ph type="ftr" sz="quarter" idx="11"/>
          </p:nvPr>
        </p:nvSpPr>
        <p:spPr/>
        <p:txBody>
          <a:bodyPr/>
          <a:lstStyle/>
          <a:p>
            <a:r>
              <a:rPr lang="en-US"/>
              <a:t>Activity 11 - Basic Video Processing</a:t>
            </a:r>
            <a:endParaRPr lang="en-PH"/>
          </a:p>
        </p:txBody>
      </p:sp>
      <p:sp>
        <p:nvSpPr>
          <p:cNvPr id="6" name="Slide Number Placeholder 5"/>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134883054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3867912" y="1298448"/>
            <a:ext cx="7315200" cy="3255264"/>
          </a:xfrm>
        </p:spPr>
        <p:txBody>
          <a:bodyPr anchor="b">
            <a:normAutofit/>
          </a:bodyPr>
          <a:lstStyle>
            <a:lvl1pPr>
              <a:defRPr sz="5900" b="0" spc="-100" baseline="0">
                <a:solidFill>
                  <a:schemeClr val="tx1">
                    <a:lumMod val="65000"/>
                    <a:lumOff val="3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3886200" y="4672584"/>
            <a:ext cx="7315200" cy="914400"/>
          </a:xfrm>
        </p:spPr>
        <p:txBody>
          <a:bodyPr anchor="t">
            <a:normAutofit/>
          </a:bodyPr>
          <a:lstStyle>
            <a:lvl1pPr marL="0" indent="0">
              <a:buNone/>
              <a:defRPr sz="2200" cap="none" spc="0" baseline="0">
                <a:solidFill>
                  <a:schemeClr val="bg2">
                    <a:lumMod val="40000"/>
                    <a:lumOff val="6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A6FBE25-FD05-4E4B-B61C-3B597EFD230A}" type="datetime1">
              <a:rPr lang="en-PH" smtClean="0"/>
              <a:t>16/10/2019</a:t>
            </a:fld>
            <a:endParaRPr lang="en-PH"/>
          </a:p>
        </p:txBody>
      </p:sp>
      <p:sp>
        <p:nvSpPr>
          <p:cNvPr id="5" name="Footer Placeholder 4"/>
          <p:cNvSpPr>
            <a:spLocks noGrp="1"/>
          </p:cNvSpPr>
          <p:nvPr>
            <p:ph type="ftr" sz="quarter" idx="11"/>
          </p:nvPr>
        </p:nvSpPr>
        <p:spPr/>
        <p:txBody>
          <a:bodyPr/>
          <a:lstStyle/>
          <a:p>
            <a:r>
              <a:rPr lang="en-US"/>
              <a:t>Activity 11 - Basic Video Processing</a:t>
            </a:r>
            <a:endParaRPr lang="en-PH"/>
          </a:p>
        </p:txBody>
      </p:sp>
      <p:sp>
        <p:nvSpPr>
          <p:cNvPr id="6" name="Slide Number Placeholder 5"/>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27616410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867912"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818120" y="868680"/>
            <a:ext cx="347472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p:cNvSpPr>
            <a:spLocks noGrp="1"/>
          </p:cNvSpPr>
          <p:nvPr>
            <p:ph type="dt" sz="half" idx="10"/>
          </p:nvPr>
        </p:nvSpPr>
        <p:spPr/>
        <p:txBody>
          <a:bodyPr/>
          <a:lstStyle/>
          <a:p>
            <a:fld id="{66ABA75E-2FE7-484D-ADD2-16BA3E41C635}" type="datetime1">
              <a:rPr lang="en-PH" smtClean="0"/>
              <a:t>16/10/2019</a:t>
            </a:fld>
            <a:endParaRPr lang="en-PH"/>
          </a:p>
        </p:txBody>
      </p:sp>
      <p:sp>
        <p:nvSpPr>
          <p:cNvPr id="9" name="Footer Placeholder 8"/>
          <p:cNvSpPr>
            <a:spLocks noGrp="1"/>
          </p:cNvSpPr>
          <p:nvPr>
            <p:ph type="ftr" sz="quarter" idx="11"/>
          </p:nvPr>
        </p:nvSpPr>
        <p:spPr/>
        <p:txBody>
          <a:bodyPr/>
          <a:lstStyle/>
          <a:p>
            <a:r>
              <a:rPr lang="en-US"/>
              <a:t>Activity 11 - Basic Video Processing</a:t>
            </a:r>
            <a:endParaRPr lang="en-PH"/>
          </a:p>
        </p:txBody>
      </p:sp>
      <p:sp>
        <p:nvSpPr>
          <p:cNvPr id="10" name="Slide Number Placeholder 9"/>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21734253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3867912" y="1023586"/>
            <a:ext cx="3474720" cy="807720"/>
          </a:xfrm>
        </p:spPr>
        <p:txBody>
          <a:bodyPr anchor="b">
            <a:normAutofit/>
          </a:bodyPr>
          <a:lstStyle>
            <a:lvl1pPr marL="0" indent="0">
              <a:spcBef>
                <a:spcPts val="0"/>
              </a:spcBef>
              <a:buNone/>
              <a:defRPr sz="2000" b="1">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867912"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818463" y="1023586"/>
            <a:ext cx="3474720" cy="813171"/>
          </a:xfrm>
        </p:spPr>
        <p:txBody>
          <a:bodyPr anchor="b">
            <a:normAutofit/>
          </a:bodyPr>
          <a:lstStyle>
            <a:lvl1pPr marL="0" indent="0">
              <a:spcBef>
                <a:spcPts val="0"/>
              </a:spcBef>
              <a:buNone/>
              <a:defRPr sz="2000" b="1">
                <a:solidFill>
                  <a:schemeClr val="bg2">
                    <a:lumMod val="40000"/>
                    <a:lumOff val="60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818463" y="1930936"/>
            <a:ext cx="3474720" cy="402336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p:cNvSpPr>
            <a:spLocks noGrp="1"/>
          </p:cNvSpPr>
          <p:nvPr>
            <p:ph type="dt" sz="half" idx="10"/>
          </p:nvPr>
        </p:nvSpPr>
        <p:spPr/>
        <p:txBody>
          <a:bodyPr/>
          <a:lstStyle/>
          <a:p>
            <a:fld id="{B34CE069-75F5-4824-A6C7-1089CC894767}" type="datetime1">
              <a:rPr lang="en-PH" smtClean="0"/>
              <a:t>16/10/2019</a:t>
            </a:fld>
            <a:endParaRPr lang="en-PH"/>
          </a:p>
        </p:txBody>
      </p:sp>
      <p:sp>
        <p:nvSpPr>
          <p:cNvPr id="11" name="Footer Placeholder 10"/>
          <p:cNvSpPr>
            <a:spLocks noGrp="1"/>
          </p:cNvSpPr>
          <p:nvPr>
            <p:ph type="ftr" sz="quarter" idx="11"/>
          </p:nvPr>
        </p:nvSpPr>
        <p:spPr/>
        <p:txBody>
          <a:bodyPr/>
          <a:lstStyle/>
          <a:p>
            <a:r>
              <a:rPr lang="en-US"/>
              <a:t>Activity 11 - Basic Video Processing</a:t>
            </a:r>
            <a:endParaRPr lang="en-PH"/>
          </a:p>
        </p:txBody>
      </p:sp>
      <p:sp>
        <p:nvSpPr>
          <p:cNvPr id="12" name="Slide Number Placeholder 11"/>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7793740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a:t>Click to edit Master title style</a:t>
            </a:r>
            <a:endParaRPr lang="en-US" dirty="0"/>
          </a:p>
        </p:txBody>
      </p:sp>
      <p:sp>
        <p:nvSpPr>
          <p:cNvPr id="2" name="Date Placeholder 1"/>
          <p:cNvSpPr>
            <a:spLocks noGrp="1"/>
          </p:cNvSpPr>
          <p:nvPr>
            <p:ph type="dt" sz="half" idx="10"/>
          </p:nvPr>
        </p:nvSpPr>
        <p:spPr/>
        <p:txBody>
          <a:bodyPr/>
          <a:lstStyle/>
          <a:p>
            <a:fld id="{79DC70EE-F729-4766-B31F-46C1ABFC67A5}" type="datetime1">
              <a:rPr lang="en-PH" smtClean="0"/>
              <a:t>16/10/2019</a:t>
            </a:fld>
            <a:endParaRPr lang="en-PH"/>
          </a:p>
        </p:txBody>
      </p:sp>
      <p:sp>
        <p:nvSpPr>
          <p:cNvPr id="7" name="Footer Placeholder 6"/>
          <p:cNvSpPr>
            <a:spLocks noGrp="1"/>
          </p:cNvSpPr>
          <p:nvPr>
            <p:ph type="ftr" sz="quarter" idx="11"/>
          </p:nvPr>
        </p:nvSpPr>
        <p:spPr/>
        <p:txBody>
          <a:bodyPr/>
          <a:lstStyle/>
          <a:p>
            <a:r>
              <a:rPr lang="en-US"/>
              <a:t>Activity 11 - Basic Video Processing</a:t>
            </a:r>
            <a:endParaRPr lang="en-PH"/>
          </a:p>
        </p:txBody>
      </p:sp>
      <p:sp>
        <p:nvSpPr>
          <p:cNvPr id="8" name="Slide Number Placeholder 7"/>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15084132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4"/>
          <p:cNvSpPr>
            <a:spLocks noGrp="1"/>
          </p:cNvSpPr>
          <p:nvPr>
            <p:ph type="dt" sz="half" idx="10"/>
          </p:nvPr>
        </p:nvSpPr>
        <p:spPr/>
        <p:txBody>
          <a:bodyPr/>
          <a:lstStyle/>
          <a:p>
            <a:fld id="{2F17FFA4-82D7-4BB2-82A8-D3919C797309}" type="datetime1">
              <a:rPr lang="en-PH" smtClean="0"/>
              <a:t>16/10/2019</a:t>
            </a:fld>
            <a:endParaRPr lang="en-PH"/>
          </a:p>
        </p:txBody>
      </p:sp>
      <p:sp>
        <p:nvSpPr>
          <p:cNvPr id="6" name="Footer Placeholder 5"/>
          <p:cNvSpPr>
            <a:spLocks noGrp="1"/>
          </p:cNvSpPr>
          <p:nvPr>
            <p:ph type="ftr" sz="quarter" idx="11"/>
          </p:nvPr>
        </p:nvSpPr>
        <p:spPr/>
        <p:txBody>
          <a:bodyPr/>
          <a:lstStyle/>
          <a:p>
            <a:r>
              <a:rPr lang="en-US"/>
              <a:t>Activity 11 - Basic Video Processing</a:t>
            </a:r>
            <a:endParaRPr lang="en-PH"/>
          </a:p>
        </p:txBody>
      </p:sp>
      <p:sp>
        <p:nvSpPr>
          <p:cNvPr id="7" name="Slide Number Placeholder 6"/>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1589179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baseline="0"/>
            </a:lvl1pPr>
          </a:lstStyle>
          <a:p>
            <a:r>
              <a:rPr lang="en-US"/>
              <a:t>Click to edit Master title style</a:t>
            </a:r>
            <a:endParaRPr lang="en-US" dirty="0"/>
          </a:p>
        </p:txBody>
      </p:sp>
      <p:sp>
        <p:nvSpPr>
          <p:cNvPr id="3" name="Content Placeholder 2"/>
          <p:cNvSpPr>
            <a:spLocks noGrp="1"/>
          </p:cNvSpPr>
          <p:nvPr>
            <p:ph idx="1"/>
          </p:nvPr>
        </p:nvSpPr>
        <p:spPr>
          <a:xfrm>
            <a:off x="3867912" y="868680"/>
            <a:ext cx="7315200" cy="5120640"/>
          </a:xfrm>
        </p:spPr>
        <p:txBody>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6032" y="3494176"/>
            <a:ext cx="2834640" cy="2321990"/>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994E903E-F3F7-40EC-8631-EA50A7618252}" type="datetime1">
              <a:rPr lang="en-PH" smtClean="0"/>
              <a:t>16/10/2019</a:t>
            </a:fld>
            <a:endParaRPr lang="en-PH"/>
          </a:p>
        </p:txBody>
      </p:sp>
      <p:sp>
        <p:nvSpPr>
          <p:cNvPr id="9" name="Footer Placeholder 8"/>
          <p:cNvSpPr>
            <a:spLocks noGrp="1"/>
          </p:cNvSpPr>
          <p:nvPr>
            <p:ph type="ftr" sz="quarter" idx="11"/>
          </p:nvPr>
        </p:nvSpPr>
        <p:spPr/>
        <p:txBody>
          <a:bodyPr/>
          <a:lstStyle/>
          <a:p>
            <a:r>
              <a:rPr lang="en-US"/>
              <a:t>Activity 11 - Basic Video Processing</a:t>
            </a:r>
            <a:endParaRPr lang="en-PH"/>
          </a:p>
        </p:txBody>
      </p:sp>
      <p:sp>
        <p:nvSpPr>
          <p:cNvPr id="10" name="Slide Number Placeholder 9"/>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393630542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6032" y="1143000"/>
            <a:ext cx="2834640" cy="2377440"/>
          </a:xfrm>
        </p:spPr>
        <p:txBody>
          <a:bodyPr anchor="b">
            <a:normAutofit/>
          </a:bodyPr>
          <a:lstStyle>
            <a:lvl1pP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3570644" y="767419"/>
            <a:ext cx="8115230" cy="5330952"/>
          </a:xfrm>
          <a:solidFill>
            <a:schemeClr val="bg1">
              <a:lumMod val="50000"/>
              <a:lumOff val="50000"/>
            </a:schemeClr>
          </a:solidFill>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256032" y="3493008"/>
            <a:ext cx="2834640" cy="2322576"/>
          </a:xfrm>
        </p:spPr>
        <p:txBody>
          <a:bodyPr anchor="t">
            <a:normAutofit/>
          </a:bodyPr>
          <a:lstStyle>
            <a:lvl1pPr marL="0" indent="0">
              <a:lnSpc>
                <a:spcPct val="100000"/>
              </a:lnSpc>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p:cNvSpPr>
            <a:spLocks noGrp="1"/>
          </p:cNvSpPr>
          <p:nvPr>
            <p:ph type="dt" sz="half" idx="10"/>
          </p:nvPr>
        </p:nvSpPr>
        <p:spPr/>
        <p:txBody>
          <a:bodyPr/>
          <a:lstStyle/>
          <a:p>
            <a:fld id="{8280A784-3BD5-4007-842C-6CA029BC2C46}" type="datetime1">
              <a:rPr lang="en-PH" smtClean="0"/>
              <a:t>16/10/2019</a:t>
            </a:fld>
            <a:endParaRPr lang="en-PH"/>
          </a:p>
        </p:txBody>
      </p:sp>
      <p:sp>
        <p:nvSpPr>
          <p:cNvPr id="9" name="Footer Placeholder 8"/>
          <p:cNvSpPr>
            <a:spLocks noGrp="1"/>
          </p:cNvSpPr>
          <p:nvPr>
            <p:ph type="ftr" sz="quarter" idx="11"/>
          </p:nvPr>
        </p:nvSpPr>
        <p:spPr>
          <a:xfrm>
            <a:off x="3499101" y="6356350"/>
            <a:ext cx="5911517" cy="365125"/>
          </a:xfrm>
        </p:spPr>
        <p:txBody>
          <a:bodyPr/>
          <a:lstStyle/>
          <a:p>
            <a:r>
              <a:rPr lang="en-US"/>
              <a:t>Activity 11 - Basic Video Processing</a:t>
            </a:r>
            <a:endParaRPr lang="en-PH"/>
          </a:p>
        </p:txBody>
      </p:sp>
      <p:sp>
        <p:nvSpPr>
          <p:cNvPr id="10" name="Slide Number Placeholder 9"/>
          <p:cNvSpPr>
            <a:spLocks noGrp="1"/>
          </p:cNvSpPr>
          <p:nvPr>
            <p:ph type="sldNum" sz="quarter" idx="12"/>
          </p:nvPr>
        </p:nvSpPr>
        <p:spPr/>
        <p:txBody>
          <a:bodyPr/>
          <a:lstStyle/>
          <a:p>
            <a:fld id="{67429592-4B88-48B8-8950-FDB7339FD6AA}" type="slidenum">
              <a:rPr lang="en-PH" smtClean="0"/>
              <a:t>‹#›</a:t>
            </a:fld>
            <a:endParaRPr lang="en-PH"/>
          </a:p>
        </p:txBody>
      </p:sp>
    </p:spTree>
    <p:extLst>
      <p:ext uri="{BB962C8B-B14F-4D97-AF65-F5344CB8AC3E}">
        <p14:creationId xmlns:p14="http://schemas.microsoft.com/office/powerpoint/2010/main" val="1762895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pct10">
          <a:fgClr>
            <a:schemeClr val="bg2"/>
          </a:fgClr>
          <a:bgClr>
            <a:schemeClr val="bg1"/>
          </a:bgClr>
        </a:pattFill>
        <a:effectLst/>
      </p:bgPr>
    </p:bg>
    <p:spTree>
      <p:nvGrpSpPr>
        <p:cNvPr id="1" name=""/>
        <p:cNvGrpSpPr/>
        <p:nvPr/>
      </p:nvGrpSpPr>
      <p:grpSpPr>
        <a:xfrm>
          <a:off x="0" y="0"/>
          <a:ext cx="0" cy="0"/>
          <a:chOff x="0" y="0"/>
          <a:chExt cx="0" cy="0"/>
        </a:xfrm>
      </p:grpSpPr>
      <p:sp>
        <p:nvSpPr>
          <p:cNvPr id="7" name="Rectangle 6"/>
          <p:cNvSpPr/>
          <p:nvPr/>
        </p:nvSpPr>
        <p:spPr>
          <a:xfrm>
            <a:off x="1" y="758952"/>
            <a:ext cx="3443590" cy="5330952"/>
          </a:xfrm>
          <a:prstGeom prst="rect">
            <a:avLst/>
          </a:prstGeom>
          <a:solidFill>
            <a:schemeClr val="accent1">
              <a:alpha val="95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252919" y="1123837"/>
            <a:ext cx="2947482" cy="460118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8" name="Rectangle 37"/>
          <p:cNvSpPr/>
          <p:nvPr/>
        </p:nvSpPr>
        <p:spPr>
          <a:xfrm>
            <a:off x="11815864" y="758952"/>
            <a:ext cx="384048" cy="5330952"/>
          </a:xfrm>
          <a:prstGeom prst="rect">
            <a:avLst/>
          </a:prstGeom>
          <a:solidFill>
            <a:schemeClr val="accent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Text Placeholder 2"/>
          <p:cNvSpPr>
            <a:spLocks noGrp="1"/>
          </p:cNvSpPr>
          <p:nvPr>
            <p:ph type="body" idx="1"/>
          </p:nvPr>
        </p:nvSpPr>
        <p:spPr>
          <a:xfrm>
            <a:off x="3869268" y="864108"/>
            <a:ext cx="7315200" cy="5120640"/>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62465" y="6356350"/>
            <a:ext cx="2743200" cy="365125"/>
          </a:xfrm>
          <a:prstGeom prst="rect">
            <a:avLst/>
          </a:prstGeom>
        </p:spPr>
        <p:txBody>
          <a:bodyPr vert="horz" lIns="91440" tIns="45720" rIns="91440" bIns="45720" rtlCol="0" anchor="ctr"/>
          <a:lstStyle>
            <a:lvl1pPr algn="l">
              <a:defRPr sz="1100">
                <a:solidFill>
                  <a:schemeClr val="bg2">
                    <a:lumMod val="40000"/>
                    <a:lumOff val="60000"/>
                  </a:schemeClr>
                </a:solidFill>
              </a:defRPr>
            </a:lvl1pPr>
          </a:lstStyle>
          <a:p>
            <a:fld id="{C370A11D-4B7C-467A-BF36-22D2C5EEE3DF}" type="datetime1">
              <a:rPr lang="en-PH" smtClean="0"/>
              <a:t>16/10/2019</a:t>
            </a:fld>
            <a:endParaRPr lang="en-PH"/>
          </a:p>
        </p:txBody>
      </p:sp>
      <p:sp>
        <p:nvSpPr>
          <p:cNvPr id="5" name="Footer Placeholder 4"/>
          <p:cNvSpPr>
            <a:spLocks noGrp="1"/>
          </p:cNvSpPr>
          <p:nvPr>
            <p:ph type="ftr" sz="quarter" idx="3"/>
          </p:nvPr>
        </p:nvSpPr>
        <p:spPr>
          <a:xfrm>
            <a:off x="3869268" y="6356350"/>
            <a:ext cx="5911517" cy="365125"/>
          </a:xfrm>
          <a:prstGeom prst="rect">
            <a:avLst/>
          </a:prstGeom>
        </p:spPr>
        <p:txBody>
          <a:bodyPr vert="horz" lIns="91440" tIns="45720" rIns="91440" bIns="45720" rtlCol="0" anchor="ctr"/>
          <a:lstStyle>
            <a:lvl1pPr algn="l">
              <a:defRPr sz="1100">
                <a:solidFill>
                  <a:schemeClr val="bg2">
                    <a:lumMod val="40000"/>
                    <a:lumOff val="60000"/>
                  </a:schemeClr>
                </a:solidFill>
              </a:defRPr>
            </a:lvl1pPr>
          </a:lstStyle>
          <a:p>
            <a:r>
              <a:rPr lang="en-US"/>
              <a:t>Activity 11 - Basic Video Processing</a:t>
            </a:r>
            <a:endParaRPr lang="en-PH"/>
          </a:p>
        </p:txBody>
      </p:sp>
      <p:sp>
        <p:nvSpPr>
          <p:cNvPr id="6" name="Slide Number Placeholder 5"/>
          <p:cNvSpPr>
            <a:spLocks noGrp="1"/>
          </p:cNvSpPr>
          <p:nvPr>
            <p:ph type="sldNum" sz="quarter" idx="4"/>
          </p:nvPr>
        </p:nvSpPr>
        <p:spPr>
          <a:xfrm>
            <a:off x="10634135" y="6356350"/>
            <a:ext cx="1530927" cy="365125"/>
          </a:xfrm>
          <a:prstGeom prst="rect">
            <a:avLst/>
          </a:prstGeom>
        </p:spPr>
        <p:txBody>
          <a:bodyPr vert="horz" lIns="91440" tIns="45720" rIns="91440" bIns="45720" rtlCol="0" anchor="ctr"/>
          <a:lstStyle>
            <a:lvl1pPr algn="r">
              <a:defRPr sz="1200" b="1">
                <a:solidFill>
                  <a:schemeClr val="accent1"/>
                </a:solidFill>
              </a:defRPr>
            </a:lvl1pPr>
          </a:lstStyle>
          <a:p>
            <a:fld id="{67429592-4B88-48B8-8950-FDB7339FD6AA}" type="slidenum">
              <a:rPr lang="en-PH" smtClean="0"/>
              <a:t>‹#›</a:t>
            </a:fld>
            <a:endParaRPr lang="en-PH"/>
          </a:p>
        </p:txBody>
      </p:sp>
    </p:spTree>
    <p:extLst>
      <p:ext uri="{BB962C8B-B14F-4D97-AF65-F5344CB8AC3E}">
        <p14:creationId xmlns:p14="http://schemas.microsoft.com/office/powerpoint/2010/main" val="3417840376"/>
      </p:ext>
    </p:extLst>
  </p:cSld>
  <p:clrMap bg1="dk1" tx1="lt1" bg2="dk2" tx2="lt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dt="0"/>
  <p:txStyles>
    <p:titleStyle>
      <a:lvl1pPr algn="l" defTabSz="914400" rtl="0" eaLnBrk="1" latinLnBrk="0" hangingPunct="1">
        <a:lnSpc>
          <a:spcPct val="90000"/>
        </a:lnSpc>
        <a:spcBef>
          <a:spcPct val="0"/>
        </a:spcBef>
        <a:buNone/>
        <a:defRPr sz="3600" kern="1200" spc="-60" baseline="0">
          <a:solidFill>
            <a:srgbClr val="FFFFFF"/>
          </a:solidFill>
          <a:latin typeface="+mj-lt"/>
          <a:ea typeface="+mj-ea"/>
          <a:cs typeface="+mj-cs"/>
        </a:defRPr>
      </a:lvl1pPr>
    </p:titleStyle>
    <p:bodyStyle>
      <a:lvl1pPr marL="182880" indent="-182880" algn="l" defTabSz="914400" rtl="0" eaLnBrk="1" latinLnBrk="0" hangingPunct="1">
        <a:lnSpc>
          <a:spcPct val="90000"/>
        </a:lnSpc>
        <a:spcBef>
          <a:spcPts val="1200"/>
        </a:spcBef>
        <a:buClr>
          <a:schemeClr val="accent1"/>
        </a:buClr>
        <a:buFont typeface="Wingdings 2" pitchFamily="18" charset="2"/>
        <a:buChar char=""/>
        <a:tabLst>
          <a:tab pos="1143000" algn="l"/>
        </a:tabLst>
        <a:defRPr sz="2000" kern="1200">
          <a:solidFill>
            <a:schemeClr val="bg2">
              <a:lumMod val="20000"/>
              <a:lumOff val="80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800" kern="1200">
          <a:solidFill>
            <a:schemeClr val="bg2">
              <a:lumMod val="20000"/>
              <a:lumOff val="80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600" kern="1200">
          <a:solidFill>
            <a:schemeClr val="bg2">
              <a:lumMod val="20000"/>
              <a:lumOff val="80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microsoft.com/office/2007/relationships/media" Target="../media/media2.mp4"/><Relationship Id="rId2" Type="http://schemas.microsoft.com/office/2007/relationships/media" Target="../media/media1.mp4"/><Relationship Id="rId1" Type="http://schemas.openxmlformats.org/officeDocument/2006/relationships/video" Target="NULL" TargetMode="External"/><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gif"/><Relationship Id="rId2" Type="http://schemas.openxmlformats.org/officeDocument/2006/relationships/image" Target="../media/image3.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image" Target="../media/image5.gi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gif"/><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0.gif"/><Relationship Id="rId2" Type="http://schemas.openxmlformats.org/officeDocument/2006/relationships/image" Target="../media/image9.gif"/><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A7992B8-C375-4E7F-AEE3-7D7C8F539CE4}"/>
              </a:ext>
            </a:extLst>
          </p:cNvPr>
          <p:cNvSpPr>
            <a:spLocks noGrp="1"/>
          </p:cNvSpPr>
          <p:nvPr>
            <p:ph type="ctrTitle"/>
          </p:nvPr>
        </p:nvSpPr>
        <p:spPr/>
        <p:txBody>
          <a:bodyPr/>
          <a:lstStyle/>
          <a:p>
            <a:r>
              <a:rPr lang="en-PH" b="1" dirty="0">
                <a:solidFill>
                  <a:schemeClr val="bg1"/>
                </a:solidFill>
              </a:rPr>
              <a:t>Basic Video Processing</a:t>
            </a:r>
          </a:p>
        </p:txBody>
      </p:sp>
      <p:sp>
        <p:nvSpPr>
          <p:cNvPr id="3" name="Subtitle 2">
            <a:extLst>
              <a:ext uri="{FF2B5EF4-FFF2-40B4-BE49-F238E27FC236}">
                <a16:creationId xmlns:a16="http://schemas.microsoft.com/office/drawing/2014/main" id="{CBD93EE7-8CB0-4711-85FF-C99534114E26}"/>
              </a:ext>
            </a:extLst>
          </p:cNvPr>
          <p:cNvSpPr>
            <a:spLocks noGrp="1"/>
          </p:cNvSpPr>
          <p:nvPr>
            <p:ph type="subTitle" idx="1"/>
          </p:nvPr>
        </p:nvSpPr>
        <p:spPr/>
        <p:txBody>
          <a:bodyPr/>
          <a:lstStyle/>
          <a:p>
            <a:r>
              <a:rPr lang="en-PH" dirty="0">
                <a:solidFill>
                  <a:schemeClr val="bg1"/>
                </a:solidFill>
              </a:rPr>
              <a:t>Activity 11 Short Report</a:t>
            </a:r>
          </a:p>
          <a:p>
            <a:r>
              <a:rPr lang="en-PH" dirty="0">
                <a:solidFill>
                  <a:schemeClr val="bg1"/>
                </a:solidFill>
              </a:rPr>
              <a:t>Lou Josef S. Tan</a:t>
            </a:r>
          </a:p>
        </p:txBody>
      </p:sp>
    </p:spTree>
    <p:extLst>
      <p:ext uri="{BB962C8B-B14F-4D97-AF65-F5344CB8AC3E}">
        <p14:creationId xmlns:p14="http://schemas.microsoft.com/office/powerpoint/2010/main" val="414327102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Determining </a:t>
            </a:r>
            <a:r>
              <a:rPr lang="en-PH" i="1" dirty="0">
                <a:solidFill>
                  <a:schemeClr val="bg1"/>
                </a:solidFill>
              </a:rPr>
              <a:t>g </a:t>
            </a:r>
            <a:r>
              <a:rPr lang="en-PH" dirty="0">
                <a:solidFill>
                  <a:schemeClr val="bg1"/>
                </a:solidFill>
              </a:rPr>
              <a:t>– Ball Drop</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6096001" y="2535446"/>
                <a:ext cx="4809976" cy="3554457"/>
              </a:xfrm>
            </p:spPr>
            <p:txBody>
              <a:bodyPr anchor="t">
                <a:normAutofit lnSpcReduction="10000"/>
              </a:bodyPr>
              <a:lstStyle/>
              <a:p>
                <a:pPr marL="0" indent="0">
                  <a:lnSpc>
                    <a:spcPct val="150000"/>
                  </a:lnSpc>
                  <a:buNone/>
                </a:pPr>
                <a:r>
                  <a:rPr lang="en-PH" sz="1800" dirty="0">
                    <a:solidFill>
                      <a:schemeClr val="tx1"/>
                    </a:solidFill>
                  </a:rPr>
                  <a:t>Note that the positions are negative because the reference frame was set at the top.</a:t>
                </a:r>
              </a:p>
              <a:p>
                <a:pPr marL="0" indent="0">
                  <a:lnSpc>
                    <a:spcPct val="150000"/>
                  </a:lnSpc>
                  <a:buNone/>
                </a:pPr>
                <a:r>
                  <a:rPr lang="en-PH" sz="1800" dirty="0">
                    <a:solidFill>
                      <a:schemeClr val="tx1"/>
                    </a:solidFill>
                  </a:rPr>
                  <a:t>By fitting a 2</a:t>
                </a:r>
                <a:r>
                  <a:rPr lang="en-PH" sz="1800" baseline="30000" dirty="0">
                    <a:solidFill>
                      <a:schemeClr val="tx1"/>
                    </a:solidFill>
                  </a:rPr>
                  <a:t>nd</a:t>
                </a:r>
                <a:r>
                  <a:rPr lang="en-PH" sz="1800" dirty="0">
                    <a:solidFill>
                      <a:schemeClr val="tx1"/>
                    </a:solidFill>
                  </a:rPr>
                  <a:t> degree polynomial, we get the equation:</a:t>
                </a:r>
              </a:p>
              <a:p>
                <a:pPr marL="0" indent="0">
                  <a:lnSpc>
                    <a:spcPct val="150000"/>
                  </a:lnSpc>
                  <a:buNone/>
                </a:pPr>
                <a14:m>
                  <m:oMathPara xmlns:m="http://schemas.openxmlformats.org/officeDocument/2006/math">
                    <m:oMathParaPr>
                      <m:jc m:val="centerGroup"/>
                    </m:oMathParaPr>
                    <m:oMath xmlns:m="http://schemas.openxmlformats.org/officeDocument/2006/math">
                      <m:r>
                        <a:rPr lang="en-PH" sz="1800" b="0" i="1" smtClean="0">
                          <a:solidFill>
                            <a:schemeClr val="tx1"/>
                          </a:solidFill>
                          <a:latin typeface="Cambria Math" panose="02040503050406030204" pitchFamily="18" charset="0"/>
                        </a:rPr>
                        <m:t>𝑦</m:t>
                      </m:r>
                      <m:r>
                        <a:rPr lang="en-PH" sz="1800" b="0" i="1" smtClean="0">
                          <a:solidFill>
                            <a:schemeClr val="tx1"/>
                          </a:solidFill>
                          <a:latin typeface="Cambria Math" panose="02040503050406030204" pitchFamily="18" charset="0"/>
                        </a:rPr>
                        <m:t>=−4.9776</m:t>
                      </m:r>
                      <m:sSup>
                        <m:sSupPr>
                          <m:ctrlPr>
                            <a:rPr lang="en-PH" sz="1800" b="0" i="1" smtClean="0">
                              <a:solidFill>
                                <a:schemeClr val="tx1"/>
                              </a:solidFill>
                              <a:latin typeface="Cambria Math" panose="02040503050406030204" pitchFamily="18" charset="0"/>
                            </a:rPr>
                          </m:ctrlPr>
                        </m:sSupPr>
                        <m:e>
                          <m:r>
                            <a:rPr lang="en-PH" sz="1800" b="0" i="1" smtClean="0">
                              <a:solidFill>
                                <a:schemeClr val="tx1"/>
                              </a:solidFill>
                              <a:latin typeface="Cambria Math" panose="02040503050406030204" pitchFamily="18" charset="0"/>
                            </a:rPr>
                            <m:t>𝑡</m:t>
                          </m:r>
                        </m:e>
                        <m:sup>
                          <m:r>
                            <a:rPr lang="en-PH" sz="1800" b="0" i="1" smtClean="0">
                              <a:solidFill>
                                <a:schemeClr val="tx1"/>
                              </a:solidFill>
                              <a:latin typeface="Cambria Math" panose="02040503050406030204" pitchFamily="18" charset="0"/>
                            </a:rPr>
                            <m:t>2</m:t>
                          </m:r>
                        </m:sup>
                      </m:sSup>
                      <m:r>
                        <a:rPr lang="en-PH" sz="1800" b="0" i="1" smtClean="0">
                          <a:solidFill>
                            <a:schemeClr val="tx1"/>
                          </a:solidFill>
                          <a:latin typeface="Cambria Math" panose="02040503050406030204" pitchFamily="18" charset="0"/>
                        </a:rPr>
                        <m:t>+0.0688</m:t>
                      </m:r>
                      <m:r>
                        <a:rPr lang="en-PH" sz="1800" b="0" i="1" smtClean="0">
                          <a:solidFill>
                            <a:schemeClr val="tx1"/>
                          </a:solidFill>
                          <a:latin typeface="Cambria Math" panose="02040503050406030204" pitchFamily="18" charset="0"/>
                        </a:rPr>
                        <m:t>𝑡</m:t>
                      </m:r>
                      <m:r>
                        <a:rPr lang="en-PH" sz="1800" b="0" i="1" smtClean="0">
                          <a:solidFill>
                            <a:schemeClr val="tx1"/>
                          </a:solidFill>
                          <a:latin typeface="Cambria Math" panose="02040503050406030204" pitchFamily="18" charset="0"/>
                        </a:rPr>
                        <m:t>+0.0055</m:t>
                      </m:r>
                    </m:oMath>
                  </m:oMathPara>
                </a14:m>
                <a:endParaRPr lang="en-PH" sz="1800" dirty="0">
                  <a:solidFill>
                    <a:schemeClr val="tx1"/>
                  </a:solidFill>
                </a:endParaRPr>
              </a:p>
              <a:p>
                <a:pPr marL="0" indent="0">
                  <a:lnSpc>
                    <a:spcPct val="150000"/>
                  </a:lnSpc>
                  <a:buNone/>
                </a:pPr>
                <a:r>
                  <a:rPr lang="en-PH" sz="1800" dirty="0">
                    <a:solidFill>
                      <a:schemeClr val="tx1"/>
                    </a:solidFill>
                  </a:rPr>
                  <a:t>Recall from our kinematic equations, we have:</a:t>
                </a:r>
              </a:p>
              <a:p>
                <a:pPr marL="0" indent="0">
                  <a:lnSpc>
                    <a:spcPct val="150000"/>
                  </a:lnSpc>
                  <a:buNone/>
                </a:pPr>
                <a14:m>
                  <m:oMathPara xmlns:m="http://schemas.openxmlformats.org/officeDocument/2006/math">
                    <m:oMathParaPr>
                      <m:jc m:val="centerGroup"/>
                    </m:oMathParaPr>
                    <m:oMath xmlns:m="http://schemas.openxmlformats.org/officeDocument/2006/math">
                      <m:r>
                        <a:rPr lang="en-PH" sz="1800" b="0" i="1" smtClean="0">
                          <a:solidFill>
                            <a:schemeClr val="tx1"/>
                          </a:solidFill>
                          <a:latin typeface="Cambria Math" panose="02040503050406030204" pitchFamily="18" charset="0"/>
                        </a:rPr>
                        <m:t>𝑦</m:t>
                      </m:r>
                      <m:r>
                        <a:rPr lang="en-PH" sz="1800" b="0" i="1" smtClean="0">
                          <a:solidFill>
                            <a:schemeClr val="tx1"/>
                          </a:solidFill>
                          <a:latin typeface="Cambria Math" panose="02040503050406030204" pitchFamily="18" charset="0"/>
                        </a:rPr>
                        <m:t>=</m:t>
                      </m:r>
                      <m:sSub>
                        <m:sSubPr>
                          <m:ctrlPr>
                            <a:rPr lang="en-PH" sz="1800" b="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𝑦</m:t>
                          </m:r>
                        </m:e>
                        <m:sub>
                          <m:r>
                            <a:rPr lang="en-PH" sz="1800" b="0" i="1" smtClean="0">
                              <a:solidFill>
                                <a:schemeClr val="tx1"/>
                              </a:solidFill>
                              <a:latin typeface="Cambria Math" panose="02040503050406030204" pitchFamily="18" charset="0"/>
                            </a:rPr>
                            <m:t>𝑜</m:t>
                          </m:r>
                        </m:sub>
                      </m:sSub>
                      <m:r>
                        <a:rPr lang="en-PH" sz="1800" b="0" i="1" smtClean="0">
                          <a:solidFill>
                            <a:schemeClr val="tx1"/>
                          </a:solidFill>
                          <a:latin typeface="Cambria Math" panose="02040503050406030204" pitchFamily="18" charset="0"/>
                        </a:rPr>
                        <m:t>+</m:t>
                      </m:r>
                      <m:sSub>
                        <m:sSubPr>
                          <m:ctrlPr>
                            <a:rPr lang="en-PH" sz="1800" b="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𝑣</m:t>
                          </m:r>
                        </m:e>
                        <m:sub>
                          <m:r>
                            <a:rPr lang="en-PH" sz="1800" b="0" i="1" smtClean="0">
                              <a:solidFill>
                                <a:schemeClr val="tx1"/>
                              </a:solidFill>
                              <a:latin typeface="Cambria Math" panose="02040503050406030204" pitchFamily="18" charset="0"/>
                            </a:rPr>
                            <m:t>𝑜</m:t>
                          </m:r>
                        </m:sub>
                      </m:sSub>
                      <m:r>
                        <a:rPr lang="en-PH" sz="1800" b="0" i="1" smtClean="0">
                          <a:solidFill>
                            <a:schemeClr val="tx1"/>
                          </a:solidFill>
                          <a:latin typeface="Cambria Math" panose="02040503050406030204" pitchFamily="18" charset="0"/>
                        </a:rPr>
                        <m:t>𝑡</m:t>
                      </m:r>
                      <m:r>
                        <a:rPr lang="en-PH" sz="1800" b="0" i="1" smtClean="0">
                          <a:solidFill>
                            <a:schemeClr val="tx1"/>
                          </a:solidFill>
                          <a:latin typeface="Cambria Math" panose="02040503050406030204" pitchFamily="18" charset="0"/>
                        </a:rPr>
                        <m:t>+ </m:t>
                      </m:r>
                      <m:f>
                        <m:fPr>
                          <m:ctrlPr>
                            <a:rPr lang="en-PH" sz="1800" b="0" i="1" smtClean="0">
                              <a:solidFill>
                                <a:schemeClr val="tx1"/>
                              </a:solidFill>
                              <a:latin typeface="Cambria Math" panose="02040503050406030204" pitchFamily="18" charset="0"/>
                            </a:rPr>
                          </m:ctrlPr>
                        </m:fPr>
                        <m:num>
                          <m:r>
                            <a:rPr lang="en-PH" sz="1800" b="0" i="1" smtClean="0">
                              <a:solidFill>
                                <a:schemeClr val="tx1"/>
                              </a:solidFill>
                              <a:latin typeface="Cambria Math" panose="02040503050406030204" pitchFamily="18" charset="0"/>
                            </a:rPr>
                            <m:t>1</m:t>
                          </m:r>
                        </m:num>
                        <m:den>
                          <m:r>
                            <a:rPr lang="en-PH" sz="1800" b="0" i="1" smtClean="0">
                              <a:solidFill>
                                <a:schemeClr val="tx1"/>
                              </a:solidFill>
                              <a:latin typeface="Cambria Math" panose="02040503050406030204" pitchFamily="18" charset="0"/>
                            </a:rPr>
                            <m:t>2</m:t>
                          </m:r>
                        </m:den>
                      </m:f>
                      <m:r>
                        <a:rPr lang="en-PH" sz="1800" b="0" i="1" smtClean="0">
                          <a:solidFill>
                            <a:schemeClr val="tx1"/>
                          </a:solidFill>
                          <a:latin typeface="Cambria Math" panose="02040503050406030204" pitchFamily="18" charset="0"/>
                        </a:rPr>
                        <m:t>𝑔</m:t>
                      </m:r>
                      <m:sSup>
                        <m:sSupPr>
                          <m:ctrlPr>
                            <a:rPr lang="en-PH" sz="1800" b="0" i="1" smtClean="0">
                              <a:solidFill>
                                <a:schemeClr val="tx1"/>
                              </a:solidFill>
                              <a:latin typeface="Cambria Math" panose="02040503050406030204" pitchFamily="18" charset="0"/>
                            </a:rPr>
                          </m:ctrlPr>
                        </m:sSupPr>
                        <m:e>
                          <m:r>
                            <a:rPr lang="en-PH" sz="1800" b="0" i="1" smtClean="0">
                              <a:solidFill>
                                <a:schemeClr val="tx1"/>
                              </a:solidFill>
                              <a:latin typeface="Cambria Math" panose="02040503050406030204" pitchFamily="18" charset="0"/>
                            </a:rPr>
                            <m:t>𝑡</m:t>
                          </m:r>
                        </m:e>
                        <m:sup>
                          <m:r>
                            <a:rPr lang="en-PH" sz="1800" b="0" i="1" smtClean="0">
                              <a:solidFill>
                                <a:schemeClr val="tx1"/>
                              </a:solidFill>
                              <a:latin typeface="Cambria Math" panose="02040503050406030204" pitchFamily="18" charset="0"/>
                            </a:rPr>
                            <m:t>2</m:t>
                          </m:r>
                        </m:sup>
                      </m:sSup>
                    </m:oMath>
                  </m:oMathPara>
                </a14:m>
                <a:endParaRPr lang="en-PH" sz="1800" dirty="0">
                  <a:solidFill>
                    <a:schemeClr val="tx1"/>
                  </a:solidFill>
                </a:endParaRPr>
              </a:p>
            </p:txBody>
          </p:sp>
        </mc:Choice>
        <mc:Fallback>
          <p:sp>
            <p:nvSpPr>
              <p:cNvPr id="3" name="Content Placeholder 2">
                <a:extLst>
                  <a:ext uri="{FF2B5EF4-FFF2-40B4-BE49-F238E27FC236}">
                    <a16:creationId xmlns:a16="http://schemas.microsoft.com/office/drawing/2014/main" id="{00C5775C-E884-4723-AEB0-61817AE786E0}"/>
                  </a:ext>
                </a:extLst>
              </p:cNvPr>
              <p:cNvSpPr>
                <a:spLocks noGrp="1" noRot="1" noChangeAspect="1" noMove="1" noResize="1" noEditPoints="1" noAdjustHandles="1" noChangeArrowheads="1" noChangeShapeType="1" noTextEdit="1"/>
              </p:cNvSpPr>
              <p:nvPr>
                <p:ph idx="1"/>
              </p:nvPr>
            </p:nvSpPr>
            <p:spPr>
              <a:xfrm>
                <a:off x="6096001" y="2535446"/>
                <a:ext cx="4809976" cy="3554457"/>
              </a:xfrm>
              <a:blipFill>
                <a:blip r:embed="rId2"/>
                <a:stretch>
                  <a:fillRect l="-1014"/>
                </a:stretch>
              </a:blipFill>
            </p:spPr>
            <p:txBody>
              <a:bodyPr/>
              <a:lstStyle/>
              <a:p>
                <a:r>
                  <a:rPr lang="en-PH">
                    <a:noFill/>
                  </a:rPr>
                  <a:t> </a:t>
                </a:r>
              </a:p>
            </p:txBody>
          </p:sp>
        </mc:Fallback>
      </mc:AlternateContent>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dirty="0"/>
              <a:t>Activity 11 - Basic Video Processing</a:t>
            </a:r>
            <a:endParaRPr lang="en-PH" sz="1100" dirty="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10</a:t>
            </a:fld>
            <a:endParaRPr lang="en-PH" sz="1200"/>
          </a:p>
        </p:txBody>
      </p:sp>
      <p:pic>
        <p:nvPicPr>
          <p:cNvPr id="8" name="Picture 7">
            <a:extLst>
              <a:ext uri="{FF2B5EF4-FFF2-40B4-BE49-F238E27FC236}">
                <a16:creationId xmlns:a16="http://schemas.microsoft.com/office/drawing/2014/main" id="{808DAD20-5647-4AF2-87FC-93E346117D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750" y="2535445"/>
            <a:ext cx="4230806" cy="3395091"/>
          </a:xfrm>
          <a:prstGeom prst="rect">
            <a:avLst/>
          </a:prstGeom>
        </p:spPr>
      </p:pic>
      <p:sp>
        <p:nvSpPr>
          <p:cNvPr id="17" name="TextBox 16">
            <a:extLst>
              <a:ext uri="{FF2B5EF4-FFF2-40B4-BE49-F238E27FC236}">
                <a16:creationId xmlns:a16="http://schemas.microsoft.com/office/drawing/2014/main" id="{5440C567-C972-4873-AF74-3C68D7501488}"/>
              </a:ext>
            </a:extLst>
          </p:cNvPr>
          <p:cNvSpPr txBox="1"/>
          <p:nvPr/>
        </p:nvSpPr>
        <p:spPr>
          <a:xfrm>
            <a:off x="1600749" y="5923657"/>
            <a:ext cx="4230806" cy="215444"/>
          </a:xfrm>
          <a:prstGeom prst="rect">
            <a:avLst/>
          </a:prstGeom>
          <a:noFill/>
        </p:spPr>
        <p:txBody>
          <a:bodyPr wrap="square" rtlCol="0">
            <a:spAutoFit/>
          </a:bodyPr>
          <a:lstStyle/>
          <a:p>
            <a:pPr algn="ctr"/>
            <a:r>
              <a:rPr lang="en-PH" sz="800" dirty="0"/>
              <a:t>Figure 6. Position vs. time graph for ball drop.</a:t>
            </a:r>
          </a:p>
        </p:txBody>
      </p:sp>
      <p:sp>
        <p:nvSpPr>
          <p:cNvPr id="9" name="TextBox 8">
            <a:extLst>
              <a:ext uri="{FF2B5EF4-FFF2-40B4-BE49-F238E27FC236}">
                <a16:creationId xmlns:a16="http://schemas.microsoft.com/office/drawing/2014/main" id="{917D6A27-3810-48E7-9F1E-5147CC31CD80}"/>
              </a:ext>
            </a:extLst>
          </p:cNvPr>
          <p:cNvSpPr txBox="1"/>
          <p:nvPr/>
        </p:nvSpPr>
        <p:spPr>
          <a:xfrm>
            <a:off x="10481846" y="4308214"/>
            <a:ext cx="711428" cy="369332"/>
          </a:xfrm>
          <a:prstGeom prst="rect">
            <a:avLst/>
          </a:prstGeom>
          <a:noFill/>
        </p:spPr>
        <p:txBody>
          <a:bodyPr wrap="square" rtlCol="0">
            <a:spAutoFit/>
          </a:bodyPr>
          <a:lstStyle/>
          <a:p>
            <a:r>
              <a:rPr lang="en-PH" dirty="0"/>
              <a:t>(1)</a:t>
            </a:r>
          </a:p>
        </p:txBody>
      </p:sp>
      <p:sp>
        <p:nvSpPr>
          <p:cNvPr id="19" name="TextBox 18">
            <a:extLst>
              <a:ext uri="{FF2B5EF4-FFF2-40B4-BE49-F238E27FC236}">
                <a16:creationId xmlns:a16="http://schemas.microsoft.com/office/drawing/2014/main" id="{5D2E89FD-E083-4252-9432-CD3463BF0BDE}"/>
              </a:ext>
            </a:extLst>
          </p:cNvPr>
          <p:cNvSpPr txBox="1"/>
          <p:nvPr/>
        </p:nvSpPr>
        <p:spPr>
          <a:xfrm>
            <a:off x="10481846" y="5462383"/>
            <a:ext cx="711428" cy="369332"/>
          </a:xfrm>
          <a:prstGeom prst="rect">
            <a:avLst/>
          </a:prstGeom>
          <a:noFill/>
        </p:spPr>
        <p:txBody>
          <a:bodyPr wrap="square" rtlCol="0">
            <a:spAutoFit/>
          </a:bodyPr>
          <a:lstStyle/>
          <a:p>
            <a:r>
              <a:rPr lang="en-PH" dirty="0"/>
              <a:t>(2)</a:t>
            </a:r>
          </a:p>
        </p:txBody>
      </p:sp>
    </p:spTree>
    <p:extLst>
      <p:ext uri="{BB962C8B-B14F-4D97-AF65-F5344CB8AC3E}">
        <p14:creationId xmlns:p14="http://schemas.microsoft.com/office/powerpoint/2010/main" val="122260526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Determining </a:t>
            </a:r>
            <a:r>
              <a:rPr lang="en-PH" i="1" dirty="0">
                <a:solidFill>
                  <a:schemeClr val="bg1"/>
                </a:solidFill>
              </a:rPr>
              <a:t>g </a:t>
            </a:r>
            <a:r>
              <a:rPr lang="en-PH" dirty="0">
                <a:solidFill>
                  <a:schemeClr val="bg1"/>
                </a:solidFill>
              </a:rPr>
              <a:t>– Ball Drop</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6096001" y="2535446"/>
                <a:ext cx="4809976" cy="3554457"/>
              </a:xfrm>
              <a:ln>
                <a:noFill/>
              </a:ln>
            </p:spPr>
            <p:txBody>
              <a:bodyPr anchor="t">
                <a:normAutofit fontScale="92500" lnSpcReduction="10000"/>
              </a:bodyPr>
              <a:lstStyle/>
              <a:p>
                <a:pPr marL="0" indent="0">
                  <a:lnSpc>
                    <a:spcPct val="150000"/>
                  </a:lnSpc>
                  <a:buNone/>
                </a:pPr>
                <a:r>
                  <a:rPr lang="en-PH" sz="1800" dirty="0">
                    <a:solidFill>
                      <a:schemeClr val="tx1"/>
                    </a:solidFill>
                  </a:rPr>
                  <a:t>Then by matching the coefficients of (1) and (2), we get that:</a:t>
                </a:r>
              </a:p>
              <a:p>
                <a:pPr marL="0" indent="0">
                  <a:lnSpc>
                    <a:spcPct val="150000"/>
                  </a:lnSpc>
                  <a:buNone/>
                </a:pPr>
                <a14:m>
                  <m:oMathPara xmlns:m="http://schemas.openxmlformats.org/officeDocument/2006/math">
                    <m:oMathParaPr>
                      <m:jc m:val="centerGroup"/>
                    </m:oMathParaPr>
                    <m:oMath xmlns:m="http://schemas.openxmlformats.org/officeDocument/2006/math">
                      <m:f>
                        <m:fPr>
                          <m:ctrlPr>
                            <a:rPr lang="en-PH" sz="1800" i="1" smtClean="0">
                              <a:solidFill>
                                <a:schemeClr val="tx1"/>
                              </a:solidFill>
                              <a:latin typeface="Cambria Math" panose="02040503050406030204" pitchFamily="18" charset="0"/>
                            </a:rPr>
                          </m:ctrlPr>
                        </m:fPr>
                        <m:num>
                          <m:r>
                            <a:rPr lang="en-PH" sz="1800" b="0" i="1" smtClean="0">
                              <a:solidFill>
                                <a:schemeClr val="tx1"/>
                              </a:solidFill>
                              <a:latin typeface="Cambria Math" panose="02040503050406030204" pitchFamily="18" charset="0"/>
                            </a:rPr>
                            <m:t>1</m:t>
                          </m:r>
                        </m:num>
                        <m:den>
                          <m:r>
                            <a:rPr lang="en-PH" sz="1800" b="0" i="1" smtClean="0">
                              <a:solidFill>
                                <a:schemeClr val="tx1"/>
                              </a:solidFill>
                              <a:latin typeface="Cambria Math" panose="02040503050406030204" pitchFamily="18" charset="0"/>
                            </a:rPr>
                            <m:t>2</m:t>
                          </m:r>
                        </m:den>
                      </m:f>
                      <m:r>
                        <a:rPr lang="en-PH" sz="1800" b="0" i="1" smtClean="0">
                          <a:solidFill>
                            <a:schemeClr val="tx1"/>
                          </a:solidFill>
                          <a:latin typeface="Cambria Math" panose="02040503050406030204" pitchFamily="18" charset="0"/>
                        </a:rPr>
                        <m:t>𝑔</m:t>
                      </m:r>
                      <m:r>
                        <a:rPr lang="en-PH" sz="1800" b="0" i="1" smtClean="0">
                          <a:solidFill>
                            <a:schemeClr val="tx1"/>
                          </a:solidFill>
                          <a:latin typeface="Cambria Math" panose="02040503050406030204" pitchFamily="18" charset="0"/>
                        </a:rPr>
                        <m:t>=−4.9776</m:t>
                      </m:r>
                    </m:oMath>
                  </m:oMathPara>
                </a14:m>
                <a:endParaRPr lang="en-PH" sz="1800" dirty="0">
                  <a:solidFill>
                    <a:schemeClr val="tx1"/>
                  </a:solidFill>
                </a:endParaRPr>
              </a:p>
              <a:p>
                <a:pPr marL="0" indent="0">
                  <a:lnSpc>
                    <a:spcPct val="150000"/>
                  </a:lnSpc>
                  <a:buNone/>
                </a:pPr>
                <a14:m>
                  <m:oMathPara xmlns:m="http://schemas.openxmlformats.org/officeDocument/2006/math">
                    <m:oMathParaPr>
                      <m:jc m:val="centerGroup"/>
                    </m:oMathParaPr>
                    <m:oMath xmlns:m="http://schemas.openxmlformats.org/officeDocument/2006/math">
                      <m:r>
                        <a:rPr lang="en-PH" sz="1800" b="0" i="1" smtClean="0">
                          <a:solidFill>
                            <a:schemeClr val="tx1"/>
                          </a:solidFill>
                          <a:latin typeface="Cambria Math" panose="02040503050406030204" pitchFamily="18" charset="0"/>
                        </a:rPr>
                        <m:t>𝑔</m:t>
                      </m:r>
                      <m:r>
                        <a:rPr lang="en-PH" sz="1800" b="0" i="1" smtClean="0">
                          <a:solidFill>
                            <a:schemeClr val="tx1"/>
                          </a:solidFill>
                          <a:latin typeface="Cambria Math" panose="02040503050406030204" pitchFamily="18" charset="0"/>
                        </a:rPr>
                        <m:t>=−9.9552 </m:t>
                      </m:r>
                      <m:f>
                        <m:fPr>
                          <m:ctrlPr>
                            <a:rPr lang="en-PH" sz="1800" b="0" i="1" smtClean="0">
                              <a:solidFill>
                                <a:schemeClr val="tx1"/>
                              </a:solidFill>
                              <a:latin typeface="Cambria Math" panose="02040503050406030204" pitchFamily="18" charset="0"/>
                            </a:rPr>
                          </m:ctrlPr>
                        </m:fPr>
                        <m:num>
                          <m:r>
                            <a:rPr lang="en-PH" sz="1800" b="0" i="1" smtClean="0">
                              <a:solidFill>
                                <a:schemeClr val="tx1"/>
                              </a:solidFill>
                              <a:latin typeface="Cambria Math" panose="02040503050406030204" pitchFamily="18" charset="0"/>
                            </a:rPr>
                            <m:t>𝑚</m:t>
                          </m:r>
                        </m:num>
                        <m:den>
                          <m:sSup>
                            <m:sSupPr>
                              <m:ctrlPr>
                                <a:rPr lang="en-PH" sz="1800" b="0" i="1" smtClean="0">
                                  <a:solidFill>
                                    <a:schemeClr val="tx1"/>
                                  </a:solidFill>
                                  <a:latin typeface="Cambria Math" panose="02040503050406030204" pitchFamily="18" charset="0"/>
                                </a:rPr>
                              </m:ctrlPr>
                            </m:sSupPr>
                            <m:e>
                              <m:r>
                                <a:rPr lang="en-PH" sz="1800" b="0" i="1" smtClean="0">
                                  <a:solidFill>
                                    <a:schemeClr val="tx1"/>
                                  </a:solidFill>
                                  <a:latin typeface="Cambria Math" panose="02040503050406030204" pitchFamily="18" charset="0"/>
                                </a:rPr>
                                <m:t>𝑠</m:t>
                              </m:r>
                            </m:e>
                            <m:sup>
                              <m:r>
                                <a:rPr lang="en-PH" sz="1800" b="0" i="1" smtClean="0">
                                  <a:solidFill>
                                    <a:schemeClr val="tx1"/>
                                  </a:solidFill>
                                  <a:latin typeface="Cambria Math" panose="02040503050406030204" pitchFamily="18" charset="0"/>
                                </a:rPr>
                                <m:t>2</m:t>
                              </m:r>
                            </m:sup>
                          </m:sSup>
                        </m:den>
                      </m:f>
                    </m:oMath>
                  </m:oMathPara>
                </a14:m>
                <a:endParaRPr lang="en-PH" sz="1800" dirty="0">
                  <a:solidFill>
                    <a:schemeClr val="tx1"/>
                  </a:solidFill>
                </a:endParaRPr>
              </a:p>
              <a:p>
                <a:pPr marL="0" indent="0">
                  <a:lnSpc>
                    <a:spcPct val="150000"/>
                  </a:lnSpc>
                  <a:buNone/>
                </a:pPr>
                <a14:m>
                  <m:oMathPara xmlns:m="http://schemas.openxmlformats.org/officeDocument/2006/math">
                    <m:oMathParaPr>
                      <m:jc m:val="centerGroup"/>
                    </m:oMathParaPr>
                    <m:oMath xmlns:m="http://schemas.openxmlformats.org/officeDocument/2006/math">
                      <m:r>
                        <a:rPr lang="en-PH" sz="1800" b="0" i="1" smtClean="0">
                          <a:solidFill>
                            <a:schemeClr val="tx1"/>
                          </a:solidFill>
                          <a:latin typeface="Cambria Math" panose="02040503050406030204" pitchFamily="18" charset="0"/>
                        </a:rPr>
                        <m:t>𝑔</m:t>
                      </m:r>
                      <m:r>
                        <a:rPr lang="en-PH" sz="1800" b="0" i="1" smtClean="0">
                          <a:solidFill>
                            <a:schemeClr val="tx1"/>
                          </a:solidFill>
                          <a:latin typeface="Cambria Math" panose="02040503050406030204" pitchFamily="18" charset="0"/>
                          <a:ea typeface="Cambria Math" panose="02040503050406030204" pitchFamily="18" charset="0"/>
                        </a:rPr>
                        <m:t>≈−9.96 </m:t>
                      </m:r>
                      <m:f>
                        <m:fPr>
                          <m:ctrlPr>
                            <a:rPr lang="en-PH" sz="1800" b="0" i="1" smtClean="0">
                              <a:solidFill>
                                <a:schemeClr val="tx1"/>
                              </a:solidFill>
                              <a:latin typeface="Cambria Math" panose="02040503050406030204" pitchFamily="18" charset="0"/>
                              <a:ea typeface="Cambria Math" panose="02040503050406030204" pitchFamily="18" charset="0"/>
                            </a:rPr>
                          </m:ctrlPr>
                        </m:fPr>
                        <m:num>
                          <m:r>
                            <a:rPr lang="en-PH" sz="1800" b="0" i="1" smtClean="0">
                              <a:solidFill>
                                <a:schemeClr val="tx1"/>
                              </a:solidFill>
                              <a:latin typeface="Cambria Math" panose="02040503050406030204" pitchFamily="18" charset="0"/>
                              <a:ea typeface="Cambria Math" panose="02040503050406030204" pitchFamily="18" charset="0"/>
                            </a:rPr>
                            <m:t>𝑚</m:t>
                          </m:r>
                        </m:num>
                        <m:den>
                          <m:sSup>
                            <m:sSupPr>
                              <m:ctrlPr>
                                <a:rPr lang="en-PH" sz="1800" b="0" i="1" smtClean="0">
                                  <a:solidFill>
                                    <a:schemeClr val="tx1"/>
                                  </a:solidFill>
                                  <a:latin typeface="Cambria Math" panose="02040503050406030204" pitchFamily="18" charset="0"/>
                                  <a:ea typeface="Cambria Math" panose="02040503050406030204" pitchFamily="18" charset="0"/>
                                </a:rPr>
                              </m:ctrlPr>
                            </m:sSupPr>
                            <m:e>
                              <m:r>
                                <a:rPr lang="en-PH" sz="1800" b="0" i="1" smtClean="0">
                                  <a:solidFill>
                                    <a:schemeClr val="tx1"/>
                                  </a:solidFill>
                                  <a:latin typeface="Cambria Math" panose="02040503050406030204" pitchFamily="18" charset="0"/>
                                  <a:ea typeface="Cambria Math" panose="02040503050406030204" pitchFamily="18" charset="0"/>
                                </a:rPr>
                                <m:t>𝑠</m:t>
                              </m:r>
                            </m:e>
                            <m:sup>
                              <m:r>
                                <a:rPr lang="en-PH" sz="1800" b="0" i="1" smtClean="0">
                                  <a:solidFill>
                                    <a:schemeClr val="tx1"/>
                                  </a:solidFill>
                                  <a:latin typeface="Cambria Math" panose="02040503050406030204" pitchFamily="18" charset="0"/>
                                  <a:ea typeface="Cambria Math" panose="02040503050406030204" pitchFamily="18" charset="0"/>
                                </a:rPr>
                                <m:t>2</m:t>
                              </m:r>
                            </m:sup>
                          </m:sSup>
                        </m:den>
                      </m:f>
                    </m:oMath>
                  </m:oMathPara>
                </a14:m>
                <a:endParaRPr lang="en-PH" sz="1800" dirty="0">
                  <a:solidFill>
                    <a:schemeClr val="tx1"/>
                  </a:solidFill>
                </a:endParaRPr>
              </a:p>
              <a:p>
                <a:pPr marL="0" indent="0">
                  <a:lnSpc>
                    <a:spcPct val="150000"/>
                  </a:lnSpc>
                  <a:buNone/>
                </a:pPr>
                <a:r>
                  <a:rPr lang="en-PH" sz="1800" dirty="0">
                    <a:solidFill>
                      <a:schemeClr val="tx1"/>
                    </a:solidFill>
                  </a:rPr>
                  <a:t>with a </a:t>
                </a:r>
                <a:r>
                  <a:rPr lang="en-PH" sz="1800" u="sng" dirty="0">
                    <a:solidFill>
                      <a:schemeClr val="tx1"/>
                    </a:solidFill>
                  </a:rPr>
                  <a:t>1.5% deviation</a:t>
                </a:r>
                <a:r>
                  <a:rPr lang="en-PH" sz="1800" dirty="0">
                    <a:solidFill>
                      <a:schemeClr val="tx1"/>
                    </a:solidFill>
                  </a:rPr>
                  <a:t> from </a:t>
                </a:r>
                <a14:m>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𝑔</m:t>
                        </m:r>
                      </m:e>
                      <m:sub>
                        <m:r>
                          <a:rPr lang="en-PH" sz="1800" b="0" i="1" smtClean="0">
                            <a:solidFill>
                              <a:schemeClr val="tx1"/>
                            </a:solidFill>
                            <a:latin typeface="Cambria Math" panose="02040503050406030204" pitchFamily="18" charset="0"/>
                          </a:rPr>
                          <m:t>𝑡h𝑒𝑜</m:t>
                        </m:r>
                      </m:sub>
                    </m:sSub>
                    <m:r>
                      <a:rPr lang="en-PH" sz="1800" b="0" i="1" smtClean="0">
                        <a:solidFill>
                          <a:schemeClr val="tx1"/>
                        </a:solidFill>
                        <a:latin typeface="Cambria Math" panose="02040503050406030204" pitchFamily="18" charset="0"/>
                      </a:rPr>
                      <m:t>=−9.81</m:t>
                    </m:r>
                    <m:f>
                      <m:fPr>
                        <m:ctrlPr>
                          <a:rPr lang="en-PH" sz="1800" b="0" i="1" smtClean="0">
                            <a:solidFill>
                              <a:schemeClr val="tx1"/>
                            </a:solidFill>
                            <a:latin typeface="Cambria Math" panose="02040503050406030204" pitchFamily="18" charset="0"/>
                          </a:rPr>
                        </m:ctrlPr>
                      </m:fPr>
                      <m:num>
                        <m:r>
                          <a:rPr lang="en-PH" sz="1800" b="0" i="1" smtClean="0">
                            <a:solidFill>
                              <a:schemeClr val="tx1"/>
                            </a:solidFill>
                            <a:latin typeface="Cambria Math" panose="02040503050406030204" pitchFamily="18" charset="0"/>
                          </a:rPr>
                          <m:t>𝑚</m:t>
                        </m:r>
                      </m:num>
                      <m:den>
                        <m:sSup>
                          <m:sSupPr>
                            <m:ctrlPr>
                              <a:rPr lang="en-PH" sz="1800" b="0" i="1" smtClean="0">
                                <a:solidFill>
                                  <a:schemeClr val="tx1"/>
                                </a:solidFill>
                                <a:latin typeface="Cambria Math" panose="02040503050406030204" pitchFamily="18" charset="0"/>
                              </a:rPr>
                            </m:ctrlPr>
                          </m:sSupPr>
                          <m:e>
                            <m:r>
                              <a:rPr lang="en-PH" sz="1800" b="0" i="1" smtClean="0">
                                <a:solidFill>
                                  <a:schemeClr val="tx1"/>
                                </a:solidFill>
                                <a:latin typeface="Cambria Math" panose="02040503050406030204" pitchFamily="18" charset="0"/>
                              </a:rPr>
                              <m:t>𝑠</m:t>
                            </m:r>
                          </m:e>
                          <m:sup>
                            <m:r>
                              <a:rPr lang="en-PH" sz="1800" b="0" i="1" smtClean="0">
                                <a:solidFill>
                                  <a:schemeClr val="tx1"/>
                                </a:solidFill>
                                <a:latin typeface="Cambria Math" panose="02040503050406030204" pitchFamily="18" charset="0"/>
                              </a:rPr>
                              <m:t>2</m:t>
                            </m:r>
                          </m:sup>
                        </m:sSup>
                      </m:den>
                    </m:f>
                  </m:oMath>
                </a14:m>
                <a:endParaRPr lang="en-PH" sz="1800" dirty="0">
                  <a:solidFill>
                    <a:schemeClr val="tx1"/>
                  </a:solidFill>
                </a:endParaRPr>
              </a:p>
            </p:txBody>
          </p:sp>
        </mc:Choice>
        <mc:Fallback>
          <p:sp>
            <p:nvSpPr>
              <p:cNvPr id="3" name="Content Placeholder 2">
                <a:extLst>
                  <a:ext uri="{FF2B5EF4-FFF2-40B4-BE49-F238E27FC236}">
                    <a16:creationId xmlns:a16="http://schemas.microsoft.com/office/drawing/2014/main" id="{00C5775C-E884-4723-AEB0-61817AE786E0}"/>
                  </a:ext>
                </a:extLst>
              </p:cNvPr>
              <p:cNvSpPr>
                <a:spLocks noGrp="1" noRot="1" noChangeAspect="1" noMove="1" noResize="1" noEditPoints="1" noAdjustHandles="1" noChangeArrowheads="1" noChangeShapeType="1" noTextEdit="1"/>
              </p:cNvSpPr>
              <p:nvPr>
                <p:ph idx="1"/>
              </p:nvPr>
            </p:nvSpPr>
            <p:spPr>
              <a:xfrm>
                <a:off x="6096001" y="2535446"/>
                <a:ext cx="4809976" cy="3554457"/>
              </a:xfrm>
              <a:blipFill>
                <a:blip r:embed="rId2"/>
                <a:stretch>
                  <a:fillRect l="-760"/>
                </a:stretch>
              </a:blipFill>
              <a:ln>
                <a:noFill/>
              </a:ln>
            </p:spPr>
            <p:txBody>
              <a:bodyPr/>
              <a:lstStyle/>
              <a:p>
                <a:r>
                  <a:rPr lang="en-PH">
                    <a:noFill/>
                  </a:rPr>
                  <a:t> </a:t>
                </a:r>
              </a:p>
            </p:txBody>
          </p:sp>
        </mc:Fallback>
      </mc:AlternateContent>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dirty="0"/>
              <a:t>Activity 11 - Basic Video Processing</a:t>
            </a:r>
            <a:endParaRPr lang="en-PH" sz="1100" dirty="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11</a:t>
            </a:fld>
            <a:endParaRPr lang="en-PH" sz="1200"/>
          </a:p>
        </p:txBody>
      </p:sp>
      <p:pic>
        <p:nvPicPr>
          <p:cNvPr id="8" name="Picture 7">
            <a:extLst>
              <a:ext uri="{FF2B5EF4-FFF2-40B4-BE49-F238E27FC236}">
                <a16:creationId xmlns:a16="http://schemas.microsoft.com/office/drawing/2014/main" id="{808DAD20-5647-4AF2-87FC-93E346117D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750" y="2535445"/>
            <a:ext cx="4230806" cy="3395091"/>
          </a:xfrm>
          <a:prstGeom prst="rect">
            <a:avLst/>
          </a:prstGeom>
        </p:spPr>
      </p:pic>
      <p:sp>
        <p:nvSpPr>
          <p:cNvPr id="17" name="TextBox 16">
            <a:extLst>
              <a:ext uri="{FF2B5EF4-FFF2-40B4-BE49-F238E27FC236}">
                <a16:creationId xmlns:a16="http://schemas.microsoft.com/office/drawing/2014/main" id="{5440C567-C972-4873-AF74-3C68D7501488}"/>
              </a:ext>
            </a:extLst>
          </p:cNvPr>
          <p:cNvSpPr txBox="1"/>
          <p:nvPr/>
        </p:nvSpPr>
        <p:spPr>
          <a:xfrm>
            <a:off x="1600749" y="5923657"/>
            <a:ext cx="4230806" cy="215444"/>
          </a:xfrm>
          <a:prstGeom prst="rect">
            <a:avLst/>
          </a:prstGeom>
          <a:noFill/>
        </p:spPr>
        <p:txBody>
          <a:bodyPr wrap="square" rtlCol="0">
            <a:spAutoFit/>
          </a:bodyPr>
          <a:lstStyle/>
          <a:p>
            <a:pPr algn="ctr"/>
            <a:r>
              <a:rPr lang="en-PH" sz="800" dirty="0"/>
              <a:t>Figure 6. Position vs. time graph for ball drop.</a:t>
            </a:r>
          </a:p>
        </p:txBody>
      </p:sp>
      <p:sp>
        <p:nvSpPr>
          <p:cNvPr id="9" name="TextBox 8">
            <a:extLst>
              <a:ext uri="{FF2B5EF4-FFF2-40B4-BE49-F238E27FC236}">
                <a16:creationId xmlns:a16="http://schemas.microsoft.com/office/drawing/2014/main" id="{917D6A27-3810-48E7-9F1E-5147CC31CD80}"/>
              </a:ext>
            </a:extLst>
          </p:cNvPr>
          <p:cNvSpPr txBox="1"/>
          <p:nvPr/>
        </p:nvSpPr>
        <p:spPr>
          <a:xfrm>
            <a:off x="10481846" y="3600781"/>
            <a:ext cx="711428" cy="369332"/>
          </a:xfrm>
          <a:prstGeom prst="rect">
            <a:avLst/>
          </a:prstGeom>
          <a:noFill/>
        </p:spPr>
        <p:txBody>
          <a:bodyPr wrap="square" rtlCol="0">
            <a:spAutoFit/>
          </a:bodyPr>
          <a:lstStyle/>
          <a:p>
            <a:r>
              <a:rPr lang="en-PH" dirty="0"/>
              <a:t>(3)</a:t>
            </a:r>
          </a:p>
        </p:txBody>
      </p:sp>
      <p:sp>
        <p:nvSpPr>
          <p:cNvPr id="19" name="TextBox 18">
            <a:extLst>
              <a:ext uri="{FF2B5EF4-FFF2-40B4-BE49-F238E27FC236}">
                <a16:creationId xmlns:a16="http://schemas.microsoft.com/office/drawing/2014/main" id="{5D2E89FD-E083-4252-9432-CD3463BF0BDE}"/>
              </a:ext>
            </a:extLst>
          </p:cNvPr>
          <p:cNvSpPr txBox="1"/>
          <p:nvPr/>
        </p:nvSpPr>
        <p:spPr>
          <a:xfrm>
            <a:off x="10483309" y="4247295"/>
            <a:ext cx="711428" cy="369332"/>
          </a:xfrm>
          <a:prstGeom prst="rect">
            <a:avLst/>
          </a:prstGeom>
          <a:noFill/>
        </p:spPr>
        <p:txBody>
          <a:bodyPr wrap="square" rtlCol="0">
            <a:spAutoFit/>
          </a:bodyPr>
          <a:lstStyle/>
          <a:p>
            <a:r>
              <a:rPr lang="en-PH" dirty="0"/>
              <a:t>(4)</a:t>
            </a:r>
          </a:p>
        </p:txBody>
      </p:sp>
      <p:sp>
        <p:nvSpPr>
          <p:cNvPr id="15" name="TextBox 14">
            <a:extLst>
              <a:ext uri="{FF2B5EF4-FFF2-40B4-BE49-F238E27FC236}">
                <a16:creationId xmlns:a16="http://schemas.microsoft.com/office/drawing/2014/main" id="{5885002B-0844-4C71-AD63-4D25C1DE2C53}"/>
              </a:ext>
            </a:extLst>
          </p:cNvPr>
          <p:cNvSpPr txBox="1"/>
          <p:nvPr/>
        </p:nvSpPr>
        <p:spPr>
          <a:xfrm>
            <a:off x="10490555" y="4964830"/>
            <a:ext cx="711428" cy="369332"/>
          </a:xfrm>
          <a:prstGeom prst="rect">
            <a:avLst/>
          </a:prstGeom>
          <a:noFill/>
        </p:spPr>
        <p:txBody>
          <a:bodyPr wrap="square" rtlCol="0">
            <a:spAutoFit/>
          </a:bodyPr>
          <a:lstStyle/>
          <a:p>
            <a:r>
              <a:rPr lang="en-PH" dirty="0"/>
              <a:t>(5)</a:t>
            </a:r>
          </a:p>
        </p:txBody>
      </p:sp>
      <p:sp>
        <p:nvSpPr>
          <p:cNvPr id="6" name="Rectangle 5">
            <a:extLst>
              <a:ext uri="{FF2B5EF4-FFF2-40B4-BE49-F238E27FC236}">
                <a16:creationId xmlns:a16="http://schemas.microsoft.com/office/drawing/2014/main" id="{2C5BD8AB-2A8E-40D4-91AA-3EF8924A9293}"/>
              </a:ext>
            </a:extLst>
          </p:cNvPr>
          <p:cNvSpPr/>
          <p:nvPr/>
        </p:nvSpPr>
        <p:spPr>
          <a:xfrm>
            <a:off x="7672251" y="4754881"/>
            <a:ext cx="1645920" cy="67056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278612660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Determining </a:t>
            </a:r>
            <a:r>
              <a:rPr lang="en-PH" i="1" dirty="0">
                <a:solidFill>
                  <a:schemeClr val="bg1"/>
                </a:solidFill>
              </a:rPr>
              <a:t>g </a:t>
            </a:r>
            <a:r>
              <a:rPr lang="en-PH" dirty="0">
                <a:solidFill>
                  <a:schemeClr val="bg1"/>
                </a:solidFill>
              </a:rPr>
              <a:t>– Ball Drop</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6096001" y="2535446"/>
                <a:ext cx="4809976" cy="3554457"/>
              </a:xfrm>
            </p:spPr>
            <p:txBody>
              <a:bodyPr anchor="t">
                <a:normAutofit/>
              </a:bodyPr>
              <a:lstStyle/>
              <a:p>
                <a:pPr marL="0" indent="0">
                  <a:lnSpc>
                    <a:spcPct val="150000"/>
                  </a:lnSpc>
                  <a:buNone/>
                </a:pPr>
                <a:r>
                  <a:rPr lang="en-PH" sz="1800" dirty="0">
                    <a:solidFill>
                      <a:schemeClr val="tx1"/>
                    </a:solidFill>
                  </a:rPr>
                  <a:t>Additionally, it is befitting that:</a:t>
                </a:r>
              </a:p>
              <a:p>
                <a:pPr marL="0" indent="0">
                  <a:lnSpc>
                    <a:spcPct val="150000"/>
                  </a:lnSpc>
                  <a:buNone/>
                </a:pPr>
                <a14:m>
                  <m:oMathPara xmlns:m="http://schemas.openxmlformats.org/officeDocument/2006/math">
                    <m:oMathParaPr>
                      <m:jc m:val="centerGroup"/>
                    </m:oMathParaPr>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𝑣</m:t>
                          </m:r>
                        </m:e>
                        <m:sub>
                          <m:r>
                            <a:rPr lang="en-PH" sz="1800" b="0" i="1" smtClean="0">
                              <a:solidFill>
                                <a:schemeClr val="tx1"/>
                              </a:solidFill>
                              <a:latin typeface="Cambria Math" panose="02040503050406030204" pitchFamily="18" charset="0"/>
                            </a:rPr>
                            <m:t>𝑜</m:t>
                          </m:r>
                        </m:sub>
                      </m:sSub>
                      <m:r>
                        <a:rPr lang="en-PH" sz="1800" b="0" i="1" smtClean="0">
                          <a:solidFill>
                            <a:schemeClr val="tx1"/>
                          </a:solidFill>
                          <a:latin typeface="Cambria Math" panose="02040503050406030204" pitchFamily="18" charset="0"/>
                        </a:rPr>
                        <m:t>=0.0688</m:t>
                      </m:r>
                    </m:oMath>
                  </m:oMathPara>
                </a14:m>
                <a:endParaRPr lang="en-PH" sz="1800" dirty="0">
                  <a:solidFill>
                    <a:schemeClr val="tx1"/>
                  </a:solidFill>
                </a:endParaRPr>
              </a:p>
              <a:p>
                <a:pPr marL="0" indent="0">
                  <a:lnSpc>
                    <a:spcPct val="150000"/>
                  </a:lnSpc>
                  <a:buNone/>
                </a:pPr>
                <a14:m>
                  <m:oMathPara xmlns:m="http://schemas.openxmlformats.org/officeDocument/2006/math">
                    <m:oMathParaPr>
                      <m:jc m:val="centerGroup"/>
                    </m:oMathParaPr>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𝑦</m:t>
                          </m:r>
                        </m:e>
                        <m:sub>
                          <m:r>
                            <a:rPr lang="en-PH" sz="1800" b="0" i="1" smtClean="0">
                              <a:solidFill>
                                <a:schemeClr val="tx1"/>
                              </a:solidFill>
                              <a:latin typeface="Cambria Math" panose="02040503050406030204" pitchFamily="18" charset="0"/>
                            </a:rPr>
                            <m:t>𝑜</m:t>
                          </m:r>
                        </m:sub>
                      </m:sSub>
                      <m:r>
                        <a:rPr lang="en-PH" sz="1800" b="0" i="1" smtClean="0">
                          <a:solidFill>
                            <a:schemeClr val="tx1"/>
                          </a:solidFill>
                          <a:latin typeface="Cambria Math" panose="02040503050406030204" pitchFamily="18" charset="0"/>
                        </a:rPr>
                        <m:t>=0.0055</m:t>
                      </m:r>
                    </m:oMath>
                  </m:oMathPara>
                </a14:m>
                <a:endParaRPr lang="en-PH" sz="1800" dirty="0">
                  <a:solidFill>
                    <a:schemeClr val="tx1"/>
                  </a:solidFill>
                </a:endParaRPr>
              </a:p>
              <a:p>
                <a:pPr marL="0" indent="0">
                  <a:lnSpc>
                    <a:spcPct val="150000"/>
                  </a:lnSpc>
                  <a:buNone/>
                </a:pPr>
                <a:r>
                  <a:rPr lang="en-PH" sz="1800" dirty="0">
                    <a:solidFill>
                      <a:schemeClr val="tx1"/>
                    </a:solidFill>
                  </a:rPr>
                  <a:t>and rightfully so, we expect that </a:t>
                </a:r>
                <a14:m>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𝑣</m:t>
                        </m:r>
                      </m:e>
                      <m:sub>
                        <m:r>
                          <a:rPr lang="en-PH" sz="1800" b="0" i="1" smtClean="0">
                            <a:solidFill>
                              <a:schemeClr val="tx1"/>
                            </a:solidFill>
                            <a:latin typeface="Cambria Math" panose="02040503050406030204" pitchFamily="18" charset="0"/>
                          </a:rPr>
                          <m:t>𝑜</m:t>
                        </m:r>
                      </m:sub>
                    </m:sSub>
                  </m:oMath>
                </a14:m>
                <a:r>
                  <a:rPr lang="en-PH" sz="1800" dirty="0">
                    <a:solidFill>
                      <a:schemeClr val="tx1"/>
                    </a:solidFill>
                  </a:rPr>
                  <a:t> be near zero since there is no initial velocity upon the release of the ball, and that </a:t>
                </a:r>
                <a14:m>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𝑦</m:t>
                        </m:r>
                      </m:e>
                      <m:sub>
                        <m:r>
                          <a:rPr lang="en-PH" sz="1800" b="0" i="1" smtClean="0">
                            <a:solidFill>
                              <a:schemeClr val="tx1"/>
                            </a:solidFill>
                            <a:latin typeface="Cambria Math" panose="02040503050406030204" pitchFamily="18" charset="0"/>
                          </a:rPr>
                          <m:t>𝑜</m:t>
                        </m:r>
                      </m:sub>
                    </m:sSub>
                  </m:oMath>
                </a14:m>
                <a:r>
                  <a:rPr lang="en-PH" sz="1800" dirty="0">
                    <a:solidFill>
                      <a:schemeClr val="tx1"/>
                    </a:solidFill>
                  </a:rPr>
                  <a:t> be near zero since the initial position was at the origin.</a:t>
                </a:r>
              </a:p>
            </p:txBody>
          </p:sp>
        </mc:Choice>
        <mc:Fallback>
          <p:sp>
            <p:nvSpPr>
              <p:cNvPr id="3" name="Content Placeholder 2">
                <a:extLst>
                  <a:ext uri="{FF2B5EF4-FFF2-40B4-BE49-F238E27FC236}">
                    <a16:creationId xmlns:a16="http://schemas.microsoft.com/office/drawing/2014/main" id="{00C5775C-E884-4723-AEB0-61817AE786E0}"/>
                  </a:ext>
                </a:extLst>
              </p:cNvPr>
              <p:cNvSpPr>
                <a:spLocks noGrp="1" noRot="1" noChangeAspect="1" noMove="1" noResize="1" noEditPoints="1" noAdjustHandles="1" noChangeArrowheads="1" noChangeShapeType="1" noTextEdit="1"/>
              </p:cNvSpPr>
              <p:nvPr>
                <p:ph idx="1"/>
              </p:nvPr>
            </p:nvSpPr>
            <p:spPr>
              <a:xfrm>
                <a:off x="6096001" y="2535446"/>
                <a:ext cx="4809976" cy="3554457"/>
              </a:xfrm>
              <a:blipFill>
                <a:blip r:embed="rId2"/>
                <a:stretch>
                  <a:fillRect l="-1014"/>
                </a:stretch>
              </a:blipFill>
            </p:spPr>
            <p:txBody>
              <a:bodyPr/>
              <a:lstStyle/>
              <a:p>
                <a:r>
                  <a:rPr lang="en-PH">
                    <a:noFill/>
                  </a:rPr>
                  <a:t> </a:t>
                </a:r>
              </a:p>
            </p:txBody>
          </p:sp>
        </mc:Fallback>
      </mc:AlternateContent>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dirty="0"/>
              <a:t>Activity 11 - Basic Video Processing</a:t>
            </a:r>
            <a:endParaRPr lang="en-PH" sz="1100" dirty="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12</a:t>
            </a:fld>
            <a:endParaRPr lang="en-PH" sz="1200"/>
          </a:p>
        </p:txBody>
      </p:sp>
      <p:pic>
        <p:nvPicPr>
          <p:cNvPr id="8" name="Picture 7">
            <a:extLst>
              <a:ext uri="{FF2B5EF4-FFF2-40B4-BE49-F238E27FC236}">
                <a16:creationId xmlns:a16="http://schemas.microsoft.com/office/drawing/2014/main" id="{808DAD20-5647-4AF2-87FC-93E346117D8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00750" y="2535445"/>
            <a:ext cx="4230806" cy="3395091"/>
          </a:xfrm>
          <a:prstGeom prst="rect">
            <a:avLst/>
          </a:prstGeom>
        </p:spPr>
      </p:pic>
      <p:sp>
        <p:nvSpPr>
          <p:cNvPr id="17" name="TextBox 16">
            <a:extLst>
              <a:ext uri="{FF2B5EF4-FFF2-40B4-BE49-F238E27FC236}">
                <a16:creationId xmlns:a16="http://schemas.microsoft.com/office/drawing/2014/main" id="{5440C567-C972-4873-AF74-3C68D7501488}"/>
              </a:ext>
            </a:extLst>
          </p:cNvPr>
          <p:cNvSpPr txBox="1"/>
          <p:nvPr/>
        </p:nvSpPr>
        <p:spPr>
          <a:xfrm>
            <a:off x="1600749" y="5923657"/>
            <a:ext cx="4230806" cy="215444"/>
          </a:xfrm>
          <a:prstGeom prst="rect">
            <a:avLst/>
          </a:prstGeom>
          <a:noFill/>
        </p:spPr>
        <p:txBody>
          <a:bodyPr wrap="square" rtlCol="0">
            <a:spAutoFit/>
          </a:bodyPr>
          <a:lstStyle/>
          <a:p>
            <a:pPr algn="ctr"/>
            <a:r>
              <a:rPr lang="en-PH" sz="800" dirty="0"/>
              <a:t>Figure 6. Position vs. time graph for ball drop.</a:t>
            </a:r>
          </a:p>
        </p:txBody>
      </p:sp>
      <p:sp>
        <p:nvSpPr>
          <p:cNvPr id="9" name="TextBox 8">
            <a:extLst>
              <a:ext uri="{FF2B5EF4-FFF2-40B4-BE49-F238E27FC236}">
                <a16:creationId xmlns:a16="http://schemas.microsoft.com/office/drawing/2014/main" id="{917D6A27-3810-48E7-9F1E-5147CC31CD80}"/>
              </a:ext>
            </a:extLst>
          </p:cNvPr>
          <p:cNvSpPr txBox="1"/>
          <p:nvPr/>
        </p:nvSpPr>
        <p:spPr>
          <a:xfrm>
            <a:off x="10481846" y="2984371"/>
            <a:ext cx="711428" cy="369332"/>
          </a:xfrm>
          <a:prstGeom prst="rect">
            <a:avLst/>
          </a:prstGeom>
          <a:noFill/>
        </p:spPr>
        <p:txBody>
          <a:bodyPr wrap="square" rtlCol="0">
            <a:spAutoFit/>
          </a:bodyPr>
          <a:lstStyle/>
          <a:p>
            <a:r>
              <a:rPr lang="en-PH" dirty="0"/>
              <a:t>(6)</a:t>
            </a:r>
          </a:p>
        </p:txBody>
      </p:sp>
      <p:sp>
        <p:nvSpPr>
          <p:cNvPr id="19" name="TextBox 18">
            <a:extLst>
              <a:ext uri="{FF2B5EF4-FFF2-40B4-BE49-F238E27FC236}">
                <a16:creationId xmlns:a16="http://schemas.microsoft.com/office/drawing/2014/main" id="{5D2E89FD-E083-4252-9432-CD3463BF0BDE}"/>
              </a:ext>
            </a:extLst>
          </p:cNvPr>
          <p:cNvSpPr txBox="1"/>
          <p:nvPr/>
        </p:nvSpPr>
        <p:spPr>
          <a:xfrm>
            <a:off x="10481846" y="3407151"/>
            <a:ext cx="711428" cy="369332"/>
          </a:xfrm>
          <a:prstGeom prst="rect">
            <a:avLst/>
          </a:prstGeom>
          <a:noFill/>
        </p:spPr>
        <p:txBody>
          <a:bodyPr wrap="square" rtlCol="0">
            <a:spAutoFit/>
          </a:bodyPr>
          <a:lstStyle/>
          <a:p>
            <a:r>
              <a:rPr lang="en-PH" dirty="0"/>
              <a:t>(7)</a:t>
            </a:r>
          </a:p>
        </p:txBody>
      </p:sp>
    </p:spTree>
    <p:extLst>
      <p:ext uri="{BB962C8B-B14F-4D97-AF65-F5344CB8AC3E}">
        <p14:creationId xmlns:p14="http://schemas.microsoft.com/office/powerpoint/2010/main" val="1793964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Determining </a:t>
            </a:r>
            <a:r>
              <a:rPr lang="en-PH" i="1" dirty="0">
                <a:solidFill>
                  <a:schemeClr val="bg1"/>
                </a:solidFill>
              </a:rPr>
              <a:t>g </a:t>
            </a:r>
            <a:r>
              <a:rPr lang="en-PH" dirty="0">
                <a:solidFill>
                  <a:schemeClr val="bg1"/>
                </a:solidFill>
              </a:rPr>
              <a:t>– Projectile Motion</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6096001" y="2535446"/>
                <a:ext cx="4809976" cy="3554457"/>
              </a:xfrm>
            </p:spPr>
            <p:txBody>
              <a:bodyPr anchor="t">
                <a:normAutofit/>
              </a:bodyPr>
              <a:lstStyle/>
              <a:p>
                <a:pPr marL="0" indent="0">
                  <a:lnSpc>
                    <a:spcPct val="150000"/>
                  </a:lnSpc>
                  <a:buNone/>
                </a:pPr>
                <a:r>
                  <a:rPr lang="en-PH" sz="1800" dirty="0">
                    <a:solidFill>
                      <a:schemeClr val="tx1"/>
                    </a:solidFill>
                  </a:rPr>
                  <a:t>Once again, the positions are negative because the reference frame was set at the top.</a:t>
                </a:r>
              </a:p>
              <a:p>
                <a:pPr marL="0" indent="0">
                  <a:lnSpc>
                    <a:spcPct val="150000"/>
                  </a:lnSpc>
                  <a:buNone/>
                </a:pPr>
                <a:r>
                  <a:rPr lang="en-PH" sz="1800" dirty="0">
                    <a:solidFill>
                      <a:schemeClr val="tx1"/>
                    </a:solidFill>
                  </a:rPr>
                  <a:t>By fitting a 2</a:t>
                </a:r>
                <a:r>
                  <a:rPr lang="en-PH" sz="1800" baseline="30000" dirty="0">
                    <a:solidFill>
                      <a:schemeClr val="tx1"/>
                    </a:solidFill>
                  </a:rPr>
                  <a:t>nd</a:t>
                </a:r>
                <a:r>
                  <a:rPr lang="en-PH" sz="1800" dirty="0">
                    <a:solidFill>
                      <a:schemeClr val="tx1"/>
                    </a:solidFill>
                  </a:rPr>
                  <a:t> degree polynomial, we get the equation:</a:t>
                </a:r>
              </a:p>
              <a:p>
                <a:pPr marL="0" indent="0">
                  <a:lnSpc>
                    <a:spcPct val="150000"/>
                  </a:lnSpc>
                  <a:buNone/>
                </a:pPr>
                <a14:m>
                  <m:oMathPara xmlns:m="http://schemas.openxmlformats.org/officeDocument/2006/math">
                    <m:oMathParaPr>
                      <m:jc m:val="centerGroup"/>
                    </m:oMathParaPr>
                    <m:oMath xmlns:m="http://schemas.openxmlformats.org/officeDocument/2006/math">
                      <m:r>
                        <a:rPr lang="en-PH" sz="1800" b="0" i="1" smtClean="0">
                          <a:solidFill>
                            <a:schemeClr val="tx1"/>
                          </a:solidFill>
                          <a:latin typeface="Cambria Math" panose="02040503050406030204" pitchFamily="18" charset="0"/>
                        </a:rPr>
                        <m:t>𝑦</m:t>
                      </m:r>
                      <m:r>
                        <a:rPr lang="en-PH" sz="1800" b="0" i="1" smtClean="0">
                          <a:solidFill>
                            <a:schemeClr val="tx1"/>
                          </a:solidFill>
                          <a:latin typeface="Cambria Math" panose="02040503050406030204" pitchFamily="18" charset="0"/>
                        </a:rPr>
                        <m:t>=−5.6990</m:t>
                      </m:r>
                      <m:sSup>
                        <m:sSupPr>
                          <m:ctrlPr>
                            <a:rPr lang="en-PH" sz="1800" b="0" i="1" smtClean="0">
                              <a:solidFill>
                                <a:schemeClr val="tx1"/>
                              </a:solidFill>
                              <a:latin typeface="Cambria Math" panose="02040503050406030204" pitchFamily="18" charset="0"/>
                            </a:rPr>
                          </m:ctrlPr>
                        </m:sSupPr>
                        <m:e>
                          <m:r>
                            <a:rPr lang="en-PH" sz="1800" b="0" i="1" smtClean="0">
                              <a:solidFill>
                                <a:schemeClr val="tx1"/>
                              </a:solidFill>
                              <a:latin typeface="Cambria Math" panose="02040503050406030204" pitchFamily="18" charset="0"/>
                            </a:rPr>
                            <m:t>𝑡</m:t>
                          </m:r>
                        </m:e>
                        <m:sup>
                          <m:r>
                            <a:rPr lang="en-PH" sz="1800" b="0" i="1" smtClean="0">
                              <a:solidFill>
                                <a:schemeClr val="tx1"/>
                              </a:solidFill>
                              <a:latin typeface="Cambria Math" panose="02040503050406030204" pitchFamily="18" charset="0"/>
                            </a:rPr>
                            <m:t>2</m:t>
                          </m:r>
                        </m:sup>
                      </m:sSup>
                      <m:r>
                        <a:rPr lang="en-PH" sz="1800" b="0" i="1" smtClean="0">
                          <a:solidFill>
                            <a:schemeClr val="tx1"/>
                          </a:solidFill>
                          <a:latin typeface="Cambria Math" panose="02040503050406030204" pitchFamily="18" charset="0"/>
                        </a:rPr>
                        <m:t>+0.0491</m:t>
                      </m:r>
                      <m:r>
                        <a:rPr lang="en-PH" sz="1800" b="0" i="1" smtClean="0">
                          <a:solidFill>
                            <a:schemeClr val="tx1"/>
                          </a:solidFill>
                          <a:latin typeface="Cambria Math" panose="02040503050406030204" pitchFamily="18" charset="0"/>
                        </a:rPr>
                        <m:t>𝑡</m:t>
                      </m:r>
                      <m:r>
                        <a:rPr lang="en-PH" sz="1800" b="0" i="1" smtClean="0">
                          <a:solidFill>
                            <a:schemeClr val="tx1"/>
                          </a:solidFill>
                          <a:latin typeface="Cambria Math" panose="02040503050406030204" pitchFamily="18" charset="0"/>
                        </a:rPr>
                        <m:t>+0.0011</m:t>
                      </m:r>
                    </m:oMath>
                  </m:oMathPara>
                </a14:m>
                <a:endParaRPr lang="en-PH" sz="1800" dirty="0">
                  <a:solidFill>
                    <a:schemeClr val="tx1"/>
                  </a:solidFill>
                </a:endParaRPr>
              </a:p>
              <a:p>
                <a:pPr marL="0" indent="0">
                  <a:lnSpc>
                    <a:spcPct val="150000"/>
                  </a:lnSpc>
                  <a:buNone/>
                </a:pPr>
                <a:r>
                  <a:rPr lang="en-PH" sz="1800" dirty="0">
                    <a:solidFill>
                      <a:schemeClr val="tx1"/>
                    </a:solidFill>
                  </a:rPr>
                  <a:t>Recall from our kinematic equations, we have again equation (2).</a:t>
                </a:r>
              </a:p>
            </p:txBody>
          </p:sp>
        </mc:Choice>
        <mc:Fallback>
          <p:sp>
            <p:nvSpPr>
              <p:cNvPr id="3" name="Content Placeholder 2">
                <a:extLst>
                  <a:ext uri="{FF2B5EF4-FFF2-40B4-BE49-F238E27FC236}">
                    <a16:creationId xmlns:a16="http://schemas.microsoft.com/office/drawing/2014/main" id="{00C5775C-E884-4723-AEB0-61817AE786E0}"/>
                  </a:ext>
                </a:extLst>
              </p:cNvPr>
              <p:cNvSpPr>
                <a:spLocks noGrp="1" noRot="1" noChangeAspect="1" noMove="1" noResize="1" noEditPoints="1" noAdjustHandles="1" noChangeArrowheads="1" noChangeShapeType="1" noTextEdit="1"/>
              </p:cNvSpPr>
              <p:nvPr>
                <p:ph idx="1"/>
              </p:nvPr>
            </p:nvSpPr>
            <p:spPr>
              <a:xfrm>
                <a:off x="6096001" y="2535446"/>
                <a:ext cx="4809976" cy="3554457"/>
              </a:xfrm>
              <a:blipFill>
                <a:blip r:embed="rId2"/>
                <a:stretch>
                  <a:fillRect l="-1014"/>
                </a:stretch>
              </a:blipFill>
            </p:spPr>
            <p:txBody>
              <a:bodyPr/>
              <a:lstStyle/>
              <a:p>
                <a:r>
                  <a:rPr lang="en-PH">
                    <a:noFill/>
                  </a:rPr>
                  <a:t> </a:t>
                </a:r>
              </a:p>
            </p:txBody>
          </p:sp>
        </mc:Fallback>
      </mc:AlternateContent>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dirty="0"/>
              <a:t>Activity 11 - Basic Video Processing</a:t>
            </a:r>
            <a:endParaRPr lang="en-PH" sz="1100" dirty="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13</a:t>
            </a:fld>
            <a:endParaRPr lang="en-PH" sz="1200"/>
          </a:p>
        </p:txBody>
      </p:sp>
      <p:sp>
        <p:nvSpPr>
          <p:cNvPr id="17" name="TextBox 16">
            <a:extLst>
              <a:ext uri="{FF2B5EF4-FFF2-40B4-BE49-F238E27FC236}">
                <a16:creationId xmlns:a16="http://schemas.microsoft.com/office/drawing/2014/main" id="{5440C567-C972-4873-AF74-3C68D7501488}"/>
              </a:ext>
            </a:extLst>
          </p:cNvPr>
          <p:cNvSpPr txBox="1"/>
          <p:nvPr/>
        </p:nvSpPr>
        <p:spPr>
          <a:xfrm>
            <a:off x="1600749" y="5923657"/>
            <a:ext cx="4230806" cy="215444"/>
          </a:xfrm>
          <a:prstGeom prst="rect">
            <a:avLst/>
          </a:prstGeom>
          <a:noFill/>
        </p:spPr>
        <p:txBody>
          <a:bodyPr wrap="square" rtlCol="0">
            <a:spAutoFit/>
          </a:bodyPr>
          <a:lstStyle/>
          <a:p>
            <a:pPr algn="ctr"/>
            <a:r>
              <a:rPr lang="en-PH" sz="800" dirty="0"/>
              <a:t>Figure 7. Y-position vs. time graph for projectile motion.</a:t>
            </a:r>
          </a:p>
        </p:txBody>
      </p:sp>
      <p:sp>
        <p:nvSpPr>
          <p:cNvPr id="9" name="TextBox 8">
            <a:extLst>
              <a:ext uri="{FF2B5EF4-FFF2-40B4-BE49-F238E27FC236}">
                <a16:creationId xmlns:a16="http://schemas.microsoft.com/office/drawing/2014/main" id="{917D6A27-3810-48E7-9F1E-5147CC31CD80}"/>
              </a:ext>
            </a:extLst>
          </p:cNvPr>
          <p:cNvSpPr txBox="1"/>
          <p:nvPr/>
        </p:nvSpPr>
        <p:spPr>
          <a:xfrm>
            <a:off x="10481846" y="4395304"/>
            <a:ext cx="711428" cy="369332"/>
          </a:xfrm>
          <a:prstGeom prst="rect">
            <a:avLst/>
          </a:prstGeom>
          <a:noFill/>
        </p:spPr>
        <p:txBody>
          <a:bodyPr wrap="square" rtlCol="0">
            <a:spAutoFit/>
          </a:bodyPr>
          <a:lstStyle/>
          <a:p>
            <a:r>
              <a:rPr lang="en-PH" dirty="0"/>
              <a:t>(8)</a:t>
            </a:r>
          </a:p>
        </p:txBody>
      </p:sp>
      <p:pic>
        <p:nvPicPr>
          <p:cNvPr id="20" name="Picture 19" descr="A close up of a map&#10;&#10;Description automatically generated">
            <a:extLst>
              <a:ext uri="{FF2B5EF4-FFF2-40B4-BE49-F238E27FC236}">
                <a16:creationId xmlns:a16="http://schemas.microsoft.com/office/drawing/2014/main" id="{397BA32D-F2F3-4A65-8A3E-CFBC49775AE8}"/>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1601555" y="2528857"/>
            <a:ext cx="4230000" cy="3394800"/>
          </a:xfrm>
          <a:prstGeom prst="rect">
            <a:avLst/>
          </a:prstGeom>
        </p:spPr>
      </p:pic>
    </p:spTree>
    <p:extLst>
      <p:ext uri="{BB962C8B-B14F-4D97-AF65-F5344CB8AC3E}">
        <p14:creationId xmlns:p14="http://schemas.microsoft.com/office/powerpoint/2010/main" val="275505058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Determining </a:t>
            </a:r>
            <a:r>
              <a:rPr lang="en-PH" i="1" dirty="0">
                <a:solidFill>
                  <a:schemeClr val="bg1"/>
                </a:solidFill>
              </a:rPr>
              <a:t>g </a:t>
            </a:r>
            <a:r>
              <a:rPr lang="en-PH" dirty="0">
                <a:solidFill>
                  <a:schemeClr val="bg1"/>
                </a:solidFill>
              </a:rPr>
              <a:t>– Projectile Motion</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dirty="0"/>
              <a:t>Activity 11 - Basic Video Processing</a:t>
            </a:r>
            <a:endParaRPr lang="en-PH" sz="1100" dirty="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14</a:t>
            </a:fld>
            <a:endParaRPr lang="en-PH" sz="1200"/>
          </a:p>
        </p:txBody>
      </p:sp>
      <p:sp>
        <p:nvSpPr>
          <p:cNvPr id="17" name="TextBox 16">
            <a:extLst>
              <a:ext uri="{FF2B5EF4-FFF2-40B4-BE49-F238E27FC236}">
                <a16:creationId xmlns:a16="http://schemas.microsoft.com/office/drawing/2014/main" id="{5440C567-C972-4873-AF74-3C68D7501488}"/>
              </a:ext>
            </a:extLst>
          </p:cNvPr>
          <p:cNvSpPr txBox="1"/>
          <p:nvPr/>
        </p:nvSpPr>
        <p:spPr>
          <a:xfrm>
            <a:off x="1600749" y="5923657"/>
            <a:ext cx="4230806" cy="215444"/>
          </a:xfrm>
          <a:prstGeom prst="rect">
            <a:avLst/>
          </a:prstGeom>
          <a:noFill/>
        </p:spPr>
        <p:txBody>
          <a:bodyPr wrap="square" rtlCol="0">
            <a:spAutoFit/>
          </a:bodyPr>
          <a:lstStyle/>
          <a:p>
            <a:pPr algn="ctr"/>
            <a:r>
              <a:rPr lang="en-PH" sz="800" dirty="0"/>
              <a:t>Figure 7. Y-position vs. time graph for projectile motion.</a:t>
            </a:r>
          </a:p>
        </p:txBody>
      </p:sp>
      <p:pic>
        <p:nvPicPr>
          <p:cNvPr id="20" name="Picture 19" descr="A close up of a map&#10;&#10;Description automatically generated">
            <a:extLst>
              <a:ext uri="{FF2B5EF4-FFF2-40B4-BE49-F238E27FC236}">
                <a16:creationId xmlns:a16="http://schemas.microsoft.com/office/drawing/2014/main" id="{397BA32D-F2F3-4A65-8A3E-CFBC49775AE8}"/>
              </a:ext>
            </a:extLst>
          </p:cNvPr>
          <p:cNvPicPr>
            <a:picLocks/>
          </p:cNvPicPr>
          <p:nvPr/>
        </p:nvPicPr>
        <p:blipFill>
          <a:blip r:embed="rId2">
            <a:extLst>
              <a:ext uri="{28A0092B-C50C-407E-A947-70E740481C1C}">
                <a14:useLocalDpi xmlns:a14="http://schemas.microsoft.com/office/drawing/2010/main" val="0"/>
              </a:ext>
            </a:extLst>
          </a:blip>
          <a:stretch>
            <a:fillRect/>
          </a:stretch>
        </p:blipFill>
        <p:spPr>
          <a:xfrm>
            <a:off x="1601555" y="2528857"/>
            <a:ext cx="4230000" cy="3394800"/>
          </a:xfrm>
          <a:prstGeom prst="rect">
            <a:avLst/>
          </a:prstGeom>
        </p:spPr>
      </p:pic>
      <mc:AlternateContent xmlns:mc="http://schemas.openxmlformats.org/markup-compatibility/2006">
        <mc:Choice xmlns:a14="http://schemas.microsoft.com/office/drawing/2010/main" Requires="a14">
          <p:sp>
            <p:nvSpPr>
              <p:cNvPr id="19" name="Content Placeholder 2">
                <a:extLst>
                  <a:ext uri="{FF2B5EF4-FFF2-40B4-BE49-F238E27FC236}">
                    <a16:creationId xmlns:a16="http://schemas.microsoft.com/office/drawing/2014/main" id="{33C03267-E8E9-487B-9FF2-6A72C48D722A}"/>
                  </a:ext>
                </a:extLst>
              </p:cNvPr>
              <p:cNvSpPr txBox="1">
                <a:spLocks/>
              </p:cNvSpPr>
              <p:nvPr/>
            </p:nvSpPr>
            <p:spPr>
              <a:xfrm>
                <a:off x="6096001" y="2535446"/>
                <a:ext cx="4809976" cy="3554457"/>
              </a:xfrm>
              <a:prstGeom prst="rect">
                <a:avLst/>
              </a:prstGeom>
              <a:ln>
                <a:noFill/>
              </a:ln>
            </p:spPr>
            <p:txBody>
              <a:bodyPr vert="horz" lIns="91440" tIns="45720" rIns="91440" bIns="45720" rtlCol="0" anchor="t">
                <a:normAutofit fontScale="92500" lnSpcReduction="10000"/>
              </a:bodyPr>
              <a:lstStyle>
                <a:lvl1pPr marL="182880" indent="-182880" algn="l" defTabSz="914400" rtl="0" eaLnBrk="1" latinLnBrk="0" hangingPunct="1">
                  <a:lnSpc>
                    <a:spcPct val="90000"/>
                  </a:lnSpc>
                  <a:spcBef>
                    <a:spcPts val="1200"/>
                  </a:spcBef>
                  <a:buClr>
                    <a:schemeClr val="accent1"/>
                  </a:buClr>
                  <a:buFont typeface="Wingdings 2" pitchFamily="18" charset="2"/>
                  <a:buChar char=""/>
                  <a:tabLst>
                    <a:tab pos="1143000" algn="l"/>
                  </a:tabLst>
                  <a:defRPr sz="2000" kern="1200">
                    <a:solidFill>
                      <a:schemeClr val="bg2">
                        <a:lumMod val="20000"/>
                        <a:lumOff val="80000"/>
                      </a:schemeClr>
                    </a:solidFill>
                    <a:latin typeface="+mn-lt"/>
                    <a:ea typeface="+mn-ea"/>
                    <a:cs typeface="+mn-cs"/>
                  </a:defRPr>
                </a:lvl1pPr>
                <a:lvl2pPr marL="6858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800" kern="1200">
                    <a:solidFill>
                      <a:schemeClr val="bg2">
                        <a:lumMod val="20000"/>
                        <a:lumOff val="80000"/>
                      </a:schemeClr>
                    </a:solidFill>
                    <a:latin typeface="+mn-lt"/>
                    <a:ea typeface="+mn-ea"/>
                    <a:cs typeface="+mn-cs"/>
                  </a:defRPr>
                </a:lvl2pPr>
                <a:lvl3pPr marL="11430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600" kern="1200">
                    <a:solidFill>
                      <a:schemeClr val="bg2">
                        <a:lumMod val="20000"/>
                        <a:lumOff val="80000"/>
                      </a:schemeClr>
                    </a:solidFill>
                    <a:latin typeface="+mn-lt"/>
                    <a:ea typeface="+mn-ea"/>
                    <a:cs typeface="+mn-cs"/>
                  </a:defRPr>
                </a:lvl3pPr>
                <a:lvl4pPr marL="16002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4pPr>
                <a:lvl5pPr marL="2057400" indent="-18288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5pPr>
                <a:lvl6pPr marL="25146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6pPr>
                <a:lvl7pPr marL="29718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7pPr>
                <a:lvl8pPr marL="34290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8pPr>
                <a:lvl9pPr marL="3886200" indent="-228600" algn="l" defTabSz="914400" rtl="0" eaLnBrk="1" latinLnBrk="0" hangingPunct="1">
                  <a:lnSpc>
                    <a:spcPct val="90000"/>
                  </a:lnSpc>
                  <a:spcBef>
                    <a:spcPts val="250"/>
                  </a:spcBef>
                  <a:spcAft>
                    <a:spcPts val="250"/>
                  </a:spcAft>
                  <a:buClr>
                    <a:schemeClr val="accent1"/>
                  </a:buClr>
                  <a:buFont typeface="Wingdings 2" pitchFamily="18" charset="2"/>
                  <a:buChar char=""/>
                  <a:tabLst>
                    <a:tab pos="1143000" algn="l"/>
                  </a:tabLst>
                  <a:defRPr sz="1400" kern="1200">
                    <a:solidFill>
                      <a:schemeClr val="bg2">
                        <a:lumMod val="20000"/>
                        <a:lumOff val="80000"/>
                      </a:schemeClr>
                    </a:solidFill>
                    <a:latin typeface="+mn-lt"/>
                    <a:ea typeface="+mn-ea"/>
                    <a:cs typeface="+mn-cs"/>
                  </a:defRPr>
                </a:lvl9pPr>
              </a:lstStyle>
              <a:p>
                <a:pPr marL="0" indent="0">
                  <a:lnSpc>
                    <a:spcPct val="150000"/>
                  </a:lnSpc>
                  <a:buFont typeface="Wingdings 2" pitchFamily="18" charset="2"/>
                  <a:buNone/>
                </a:pPr>
                <a:r>
                  <a:rPr lang="en-PH" sz="1800" dirty="0">
                    <a:solidFill>
                      <a:schemeClr val="tx1"/>
                    </a:solidFill>
                  </a:rPr>
                  <a:t>Then by matching the coefficients of (8) and (2), we get that:</a:t>
                </a:r>
              </a:p>
              <a:p>
                <a:pPr marL="0" indent="0">
                  <a:lnSpc>
                    <a:spcPct val="150000"/>
                  </a:lnSpc>
                  <a:buFont typeface="Wingdings 2" pitchFamily="18" charset="2"/>
                  <a:buNone/>
                </a:pPr>
                <a14:m>
                  <m:oMathPara xmlns:m="http://schemas.openxmlformats.org/officeDocument/2006/math">
                    <m:oMathParaPr>
                      <m:jc m:val="centerGroup"/>
                    </m:oMathParaPr>
                    <m:oMath xmlns:m="http://schemas.openxmlformats.org/officeDocument/2006/math">
                      <m:f>
                        <m:fPr>
                          <m:ctrlPr>
                            <a:rPr lang="en-PH" sz="1800" i="1" smtClean="0">
                              <a:solidFill>
                                <a:schemeClr val="tx1"/>
                              </a:solidFill>
                              <a:latin typeface="Cambria Math" panose="02040503050406030204" pitchFamily="18" charset="0"/>
                            </a:rPr>
                          </m:ctrlPr>
                        </m:fPr>
                        <m:num>
                          <m:r>
                            <a:rPr lang="en-PH" sz="1800" i="1" smtClean="0">
                              <a:solidFill>
                                <a:schemeClr val="tx1"/>
                              </a:solidFill>
                              <a:latin typeface="Cambria Math" panose="02040503050406030204" pitchFamily="18" charset="0"/>
                            </a:rPr>
                            <m:t>1</m:t>
                          </m:r>
                        </m:num>
                        <m:den>
                          <m:r>
                            <a:rPr lang="en-PH" sz="1800" i="1" smtClean="0">
                              <a:solidFill>
                                <a:schemeClr val="tx1"/>
                              </a:solidFill>
                              <a:latin typeface="Cambria Math" panose="02040503050406030204" pitchFamily="18" charset="0"/>
                            </a:rPr>
                            <m:t>2</m:t>
                          </m:r>
                        </m:den>
                      </m:f>
                      <m:r>
                        <a:rPr lang="en-PH" sz="1800" i="1" smtClean="0">
                          <a:solidFill>
                            <a:schemeClr val="tx1"/>
                          </a:solidFill>
                          <a:latin typeface="Cambria Math" panose="02040503050406030204" pitchFamily="18" charset="0"/>
                        </a:rPr>
                        <m:t>𝑔</m:t>
                      </m:r>
                      <m:r>
                        <a:rPr lang="en-PH" sz="1800" i="1" smtClean="0">
                          <a:solidFill>
                            <a:schemeClr val="tx1"/>
                          </a:solidFill>
                          <a:latin typeface="Cambria Math" panose="02040503050406030204" pitchFamily="18" charset="0"/>
                        </a:rPr>
                        <m:t>=−5.69</m:t>
                      </m:r>
                      <m:r>
                        <a:rPr lang="en-PH" sz="1800" b="0" i="1" smtClean="0">
                          <a:solidFill>
                            <a:schemeClr val="tx1"/>
                          </a:solidFill>
                          <a:latin typeface="Cambria Math" panose="02040503050406030204" pitchFamily="18" charset="0"/>
                        </a:rPr>
                        <m:t>90</m:t>
                      </m:r>
                    </m:oMath>
                  </m:oMathPara>
                </a14:m>
                <a:endParaRPr lang="en-PH" sz="1800" dirty="0">
                  <a:solidFill>
                    <a:schemeClr val="tx1"/>
                  </a:solidFill>
                </a:endParaRPr>
              </a:p>
              <a:p>
                <a:pPr marL="0" indent="0">
                  <a:lnSpc>
                    <a:spcPct val="150000"/>
                  </a:lnSpc>
                  <a:buFont typeface="Wingdings 2" pitchFamily="18" charset="2"/>
                  <a:buNone/>
                </a:pPr>
                <a14:m>
                  <m:oMathPara xmlns:m="http://schemas.openxmlformats.org/officeDocument/2006/math">
                    <m:oMathParaPr>
                      <m:jc m:val="centerGroup"/>
                    </m:oMathParaPr>
                    <m:oMath xmlns:m="http://schemas.openxmlformats.org/officeDocument/2006/math">
                      <m:r>
                        <a:rPr lang="en-PH" sz="1800" i="1" smtClean="0">
                          <a:solidFill>
                            <a:schemeClr val="tx1"/>
                          </a:solidFill>
                          <a:latin typeface="Cambria Math" panose="02040503050406030204" pitchFamily="18" charset="0"/>
                        </a:rPr>
                        <m:t>𝑔</m:t>
                      </m:r>
                      <m:r>
                        <a:rPr lang="en-PH" sz="1800" i="1" smtClean="0">
                          <a:solidFill>
                            <a:schemeClr val="tx1"/>
                          </a:solidFill>
                          <a:latin typeface="Cambria Math" panose="02040503050406030204" pitchFamily="18" charset="0"/>
                        </a:rPr>
                        <m:t>=−11.3</m:t>
                      </m:r>
                      <m:r>
                        <a:rPr lang="en-PH" sz="1800" b="0" i="1" smtClean="0">
                          <a:solidFill>
                            <a:schemeClr val="tx1"/>
                          </a:solidFill>
                          <a:latin typeface="Cambria Math" panose="02040503050406030204" pitchFamily="18" charset="0"/>
                        </a:rPr>
                        <m:t>38 </m:t>
                      </m:r>
                      <m:f>
                        <m:fPr>
                          <m:ctrlPr>
                            <a:rPr lang="en-PH" sz="1800" i="1" smtClean="0">
                              <a:solidFill>
                                <a:schemeClr val="tx1"/>
                              </a:solidFill>
                              <a:latin typeface="Cambria Math" panose="02040503050406030204" pitchFamily="18" charset="0"/>
                            </a:rPr>
                          </m:ctrlPr>
                        </m:fPr>
                        <m:num>
                          <m:r>
                            <a:rPr lang="en-PH" sz="1800" i="1" smtClean="0">
                              <a:solidFill>
                                <a:schemeClr val="tx1"/>
                              </a:solidFill>
                              <a:latin typeface="Cambria Math" panose="02040503050406030204" pitchFamily="18" charset="0"/>
                            </a:rPr>
                            <m:t>𝑚</m:t>
                          </m:r>
                        </m:num>
                        <m:den>
                          <m:sSup>
                            <m:sSupPr>
                              <m:ctrlPr>
                                <a:rPr lang="en-PH" sz="1800" i="1" smtClean="0">
                                  <a:solidFill>
                                    <a:schemeClr val="tx1"/>
                                  </a:solidFill>
                                  <a:latin typeface="Cambria Math" panose="02040503050406030204" pitchFamily="18" charset="0"/>
                                </a:rPr>
                              </m:ctrlPr>
                            </m:sSupPr>
                            <m:e>
                              <m:r>
                                <a:rPr lang="en-PH" sz="1800" i="1" smtClean="0">
                                  <a:solidFill>
                                    <a:schemeClr val="tx1"/>
                                  </a:solidFill>
                                  <a:latin typeface="Cambria Math" panose="02040503050406030204" pitchFamily="18" charset="0"/>
                                </a:rPr>
                                <m:t>𝑠</m:t>
                              </m:r>
                            </m:e>
                            <m:sup>
                              <m:r>
                                <a:rPr lang="en-PH" sz="1800" i="1" smtClean="0">
                                  <a:solidFill>
                                    <a:schemeClr val="tx1"/>
                                  </a:solidFill>
                                  <a:latin typeface="Cambria Math" panose="02040503050406030204" pitchFamily="18" charset="0"/>
                                </a:rPr>
                                <m:t>2</m:t>
                              </m:r>
                            </m:sup>
                          </m:sSup>
                        </m:den>
                      </m:f>
                    </m:oMath>
                  </m:oMathPara>
                </a14:m>
                <a:endParaRPr lang="en-PH" sz="1800" dirty="0">
                  <a:solidFill>
                    <a:schemeClr val="tx1"/>
                  </a:solidFill>
                </a:endParaRPr>
              </a:p>
              <a:p>
                <a:pPr marL="0" indent="0">
                  <a:lnSpc>
                    <a:spcPct val="150000"/>
                  </a:lnSpc>
                  <a:buFont typeface="Wingdings 2" pitchFamily="18" charset="2"/>
                  <a:buNone/>
                </a:pPr>
                <a14:m>
                  <m:oMathPara xmlns:m="http://schemas.openxmlformats.org/officeDocument/2006/math">
                    <m:oMathParaPr>
                      <m:jc m:val="centerGroup"/>
                    </m:oMathParaPr>
                    <m:oMath xmlns:m="http://schemas.openxmlformats.org/officeDocument/2006/math">
                      <m:r>
                        <a:rPr lang="en-PH" sz="1800" i="1" smtClean="0">
                          <a:solidFill>
                            <a:schemeClr val="tx1"/>
                          </a:solidFill>
                          <a:latin typeface="Cambria Math" panose="02040503050406030204" pitchFamily="18" charset="0"/>
                        </a:rPr>
                        <m:t>𝑔</m:t>
                      </m:r>
                      <m:r>
                        <a:rPr lang="en-PH" sz="1800" i="1" smtClean="0">
                          <a:solidFill>
                            <a:schemeClr val="tx1"/>
                          </a:solidFill>
                          <a:latin typeface="Cambria Math" panose="02040503050406030204" pitchFamily="18" charset="0"/>
                          <a:ea typeface="Cambria Math" panose="02040503050406030204" pitchFamily="18" charset="0"/>
                        </a:rPr>
                        <m:t>≈−</m:t>
                      </m:r>
                      <m:r>
                        <a:rPr lang="en-PH" sz="1800" b="0" i="1" smtClean="0">
                          <a:solidFill>
                            <a:schemeClr val="tx1"/>
                          </a:solidFill>
                          <a:latin typeface="Cambria Math" panose="02040503050406030204" pitchFamily="18" charset="0"/>
                          <a:ea typeface="Cambria Math" panose="02040503050406030204" pitchFamily="18" charset="0"/>
                        </a:rPr>
                        <m:t>11.34</m:t>
                      </m:r>
                      <m:r>
                        <a:rPr lang="en-PH" sz="1800" i="1" smtClean="0">
                          <a:solidFill>
                            <a:schemeClr val="tx1"/>
                          </a:solidFill>
                          <a:latin typeface="Cambria Math" panose="02040503050406030204" pitchFamily="18" charset="0"/>
                          <a:ea typeface="Cambria Math" panose="02040503050406030204" pitchFamily="18" charset="0"/>
                        </a:rPr>
                        <m:t> </m:t>
                      </m:r>
                      <m:f>
                        <m:fPr>
                          <m:ctrlPr>
                            <a:rPr lang="en-PH" sz="1800" i="1" smtClean="0">
                              <a:solidFill>
                                <a:schemeClr val="tx1"/>
                              </a:solidFill>
                              <a:latin typeface="Cambria Math" panose="02040503050406030204" pitchFamily="18" charset="0"/>
                              <a:ea typeface="Cambria Math" panose="02040503050406030204" pitchFamily="18" charset="0"/>
                            </a:rPr>
                          </m:ctrlPr>
                        </m:fPr>
                        <m:num>
                          <m:r>
                            <a:rPr lang="en-PH" sz="1800" i="1" smtClean="0">
                              <a:solidFill>
                                <a:schemeClr val="tx1"/>
                              </a:solidFill>
                              <a:latin typeface="Cambria Math" panose="02040503050406030204" pitchFamily="18" charset="0"/>
                              <a:ea typeface="Cambria Math" panose="02040503050406030204" pitchFamily="18" charset="0"/>
                            </a:rPr>
                            <m:t>𝑚</m:t>
                          </m:r>
                        </m:num>
                        <m:den>
                          <m:sSup>
                            <m:sSupPr>
                              <m:ctrlPr>
                                <a:rPr lang="en-PH" sz="1800" i="1" smtClean="0">
                                  <a:solidFill>
                                    <a:schemeClr val="tx1"/>
                                  </a:solidFill>
                                  <a:latin typeface="Cambria Math" panose="02040503050406030204" pitchFamily="18" charset="0"/>
                                  <a:ea typeface="Cambria Math" panose="02040503050406030204" pitchFamily="18" charset="0"/>
                                </a:rPr>
                              </m:ctrlPr>
                            </m:sSupPr>
                            <m:e>
                              <m:r>
                                <a:rPr lang="en-PH" sz="1800" i="1" smtClean="0">
                                  <a:solidFill>
                                    <a:schemeClr val="tx1"/>
                                  </a:solidFill>
                                  <a:latin typeface="Cambria Math" panose="02040503050406030204" pitchFamily="18" charset="0"/>
                                  <a:ea typeface="Cambria Math" panose="02040503050406030204" pitchFamily="18" charset="0"/>
                                </a:rPr>
                                <m:t>𝑠</m:t>
                              </m:r>
                            </m:e>
                            <m:sup>
                              <m:r>
                                <a:rPr lang="en-PH" sz="1800" i="1" smtClean="0">
                                  <a:solidFill>
                                    <a:schemeClr val="tx1"/>
                                  </a:solidFill>
                                  <a:latin typeface="Cambria Math" panose="02040503050406030204" pitchFamily="18" charset="0"/>
                                  <a:ea typeface="Cambria Math" panose="02040503050406030204" pitchFamily="18" charset="0"/>
                                </a:rPr>
                                <m:t>2</m:t>
                              </m:r>
                            </m:sup>
                          </m:sSup>
                        </m:den>
                      </m:f>
                    </m:oMath>
                  </m:oMathPara>
                </a14:m>
                <a:endParaRPr lang="en-PH" sz="1800" dirty="0">
                  <a:solidFill>
                    <a:schemeClr val="tx1"/>
                  </a:solidFill>
                </a:endParaRPr>
              </a:p>
              <a:p>
                <a:pPr marL="0" indent="0">
                  <a:lnSpc>
                    <a:spcPct val="150000"/>
                  </a:lnSpc>
                  <a:buFont typeface="Wingdings 2" pitchFamily="18" charset="2"/>
                  <a:buNone/>
                </a:pPr>
                <a:r>
                  <a:rPr lang="en-PH" sz="1800" dirty="0">
                    <a:solidFill>
                      <a:schemeClr val="tx1"/>
                    </a:solidFill>
                  </a:rPr>
                  <a:t>with a </a:t>
                </a:r>
                <a:r>
                  <a:rPr lang="en-PH" sz="1800" u="sng" dirty="0">
                    <a:solidFill>
                      <a:schemeClr val="tx1"/>
                    </a:solidFill>
                  </a:rPr>
                  <a:t>15.6% deviation</a:t>
                </a:r>
                <a:r>
                  <a:rPr lang="en-PH" sz="1800" dirty="0">
                    <a:solidFill>
                      <a:schemeClr val="tx1"/>
                    </a:solidFill>
                  </a:rPr>
                  <a:t> from </a:t>
                </a:r>
                <a14:m>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i="1" smtClean="0">
                            <a:solidFill>
                              <a:schemeClr val="tx1"/>
                            </a:solidFill>
                            <a:latin typeface="Cambria Math" panose="02040503050406030204" pitchFamily="18" charset="0"/>
                          </a:rPr>
                          <m:t>𝑔</m:t>
                        </m:r>
                      </m:e>
                      <m:sub>
                        <m:r>
                          <a:rPr lang="en-PH" sz="1800" i="1" smtClean="0">
                            <a:solidFill>
                              <a:schemeClr val="tx1"/>
                            </a:solidFill>
                            <a:latin typeface="Cambria Math" panose="02040503050406030204" pitchFamily="18" charset="0"/>
                          </a:rPr>
                          <m:t>𝑡h𝑒𝑜</m:t>
                        </m:r>
                      </m:sub>
                    </m:sSub>
                    <m:r>
                      <a:rPr lang="en-PH" sz="1800" i="1" smtClean="0">
                        <a:solidFill>
                          <a:schemeClr val="tx1"/>
                        </a:solidFill>
                        <a:latin typeface="Cambria Math" panose="02040503050406030204" pitchFamily="18" charset="0"/>
                      </a:rPr>
                      <m:t>=−9.81</m:t>
                    </m:r>
                    <m:f>
                      <m:fPr>
                        <m:ctrlPr>
                          <a:rPr lang="en-PH" sz="1800" i="1" smtClean="0">
                            <a:solidFill>
                              <a:schemeClr val="tx1"/>
                            </a:solidFill>
                            <a:latin typeface="Cambria Math" panose="02040503050406030204" pitchFamily="18" charset="0"/>
                          </a:rPr>
                        </m:ctrlPr>
                      </m:fPr>
                      <m:num>
                        <m:r>
                          <a:rPr lang="en-PH" sz="1800" i="1" smtClean="0">
                            <a:solidFill>
                              <a:schemeClr val="tx1"/>
                            </a:solidFill>
                            <a:latin typeface="Cambria Math" panose="02040503050406030204" pitchFamily="18" charset="0"/>
                          </a:rPr>
                          <m:t>𝑚</m:t>
                        </m:r>
                      </m:num>
                      <m:den>
                        <m:sSup>
                          <m:sSupPr>
                            <m:ctrlPr>
                              <a:rPr lang="en-PH" sz="1800" i="1" smtClean="0">
                                <a:solidFill>
                                  <a:schemeClr val="tx1"/>
                                </a:solidFill>
                                <a:latin typeface="Cambria Math" panose="02040503050406030204" pitchFamily="18" charset="0"/>
                              </a:rPr>
                            </m:ctrlPr>
                          </m:sSupPr>
                          <m:e>
                            <m:r>
                              <a:rPr lang="en-PH" sz="1800" i="1" smtClean="0">
                                <a:solidFill>
                                  <a:schemeClr val="tx1"/>
                                </a:solidFill>
                                <a:latin typeface="Cambria Math" panose="02040503050406030204" pitchFamily="18" charset="0"/>
                              </a:rPr>
                              <m:t>𝑠</m:t>
                            </m:r>
                          </m:e>
                          <m:sup>
                            <m:r>
                              <a:rPr lang="en-PH" sz="1800" i="1" smtClean="0">
                                <a:solidFill>
                                  <a:schemeClr val="tx1"/>
                                </a:solidFill>
                                <a:latin typeface="Cambria Math" panose="02040503050406030204" pitchFamily="18" charset="0"/>
                              </a:rPr>
                              <m:t>2</m:t>
                            </m:r>
                          </m:sup>
                        </m:sSup>
                      </m:den>
                    </m:f>
                  </m:oMath>
                </a14:m>
                <a:endParaRPr lang="en-PH" sz="1800" dirty="0">
                  <a:solidFill>
                    <a:schemeClr val="tx1"/>
                  </a:solidFill>
                </a:endParaRPr>
              </a:p>
            </p:txBody>
          </p:sp>
        </mc:Choice>
        <mc:Fallback>
          <p:sp>
            <p:nvSpPr>
              <p:cNvPr id="19" name="Content Placeholder 2">
                <a:extLst>
                  <a:ext uri="{FF2B5EF4-FFF2-40B4-BE49-F238E27FC236}">
                    <a16:creationId xmlns:a16="http://schemas.microsoft.com/office/drawing/2014/main" id="{33C03267-E8E9-487B-9FF2-6A72C48D722A}"/>
                  </a:ext>
                </a:extLst>
              </p:cNvPr>
              <p:cNvSpPr txBox="1">
                <a:spLocks noRot="1" noChangeAspect="1" noMove="1" noResize="1" noEditPoints="1" noAdjustHandles="1" noChangeArrowheads="1" noChangeShapeType="1" noTextEdit="1"/>
              </p:cNvSpPr>
              <p:nvPr/>
            </p:nvSpPr>
            <p:spPr>
              <a:xfrm>
                <a:off x="6096001" y="2535446"/>
                <a:ext cx="4809976" cy="3554457"/>
              </a:xfrm>
              <a:prstGeom prst="rect">
                <a:avLst/>
              </a:prstGeom>
              <a:blipFill>
                <a:blip r:embed="rId3"/>
                <a:stretch>
                  <a:fillRect l="-760"/>
                </a:stretch>
              </a:blipFill>
              <a:ln>
                <a:noFill/>
              </a:ln>
            </p:spPr>
            <p:txBody>
              <a:bodyPr/>
              <a:lstStyle/>
              <a:p>
                <a:r>
                  <a:rPr lang="en-PH">
                    <a:noFill/>
                  </a:rPr>
                  <a:t> </a:t>
                </a:r>
              </a:p>
            </p:txBody>
          </p:sp>
        </mc:Fallback>
      </mc:AlternateContent>
      <p:sp>
        <p:nvSpPr>
          <p:cNvPr id="21" name="TextBox 20">
            <a:extLst>
              <a:ext uri="{FF2B5EF4-FFF2-40B4-BE49-F238E27FC236}">
                <a16:creationId xmlns:a16="http://schemas.microsoft.com/office/drawing/2014/main" id="{9FE30F0B-97BA-4A9A-88EC-3D96C0920EA3}"/>
              </a:ext>
            </a:extLst>
          </p:cNvPr>
          <p:cNvSpPr txBox="1"/>
          <p:nvPr/>
        </p:nvSpPr>
        <p:spPr>
          <a:xfrm>
            <a:off x="10481846" y="3600781"/>
            <a:ext cx="711428" cy="369332"/>
          </a:xfrm>
          <a:prstGeom prst="rect">
            <a:avLst/>
          </a:prstGeom>
          <a:noFill/>
        </p:spPr>
        <p:txBody>
          <a:bodyPr wrap="square" rtlCol="0">
            <a:spAutoFit/>
          </a:bodyPr>
          <a:lstStyle/>
          <a:p>
            <a:r>
              <a:rPr lang="en-PH" dirty="0"/>
              <a:t>(9)</a:t>
            </a:r>
          </a:p>
        </p:txBody>
      </p:sp>
      <p:sp>
        <p:nvSpPr>
          <p:cNvPr id="22" name="TextBox 21">
            <a:extLst>
              <a:ext uri="{FF2B5EF4-FFF2-40B4-BE49-F238E27FC236}">
                <a16:creationId xmlns:a16="http://schemas.microsoft.com/office/drawing/2014/main" id="{C7C10B54-4B98-48EB-92AF-AA0AFB180587}"/>
              </a:ext>
            </a:extLst>
          </p:cNvPr>
          <p:cNvSpPr txBox="1"/>
          <p:nvPr/>
        </p:nvSpPr>
        <p:spPr>
          <a:xfrm>
            <a:off x="10483309" y="4247295"/>
            <a:ext cx="711428" cy="369332"/>
          </a:xfrm>
          <a:prstGeom prst="rect">
            <a:avLst/>
          </a:prstGeom>
          <a:noFill/>
        </p:spPr>
        <p:txBody>
          <a:bodyPr wrap="square" rtlCol="0">
            <a:spAutoFit/>
          </a:bodyPr>
          <a:lstStyle/>
          <a:p>
            <a:r>
              <a:rPr lang="en-PH" dirty="0"/>
              <a:t>(10)</a:t>
            </a:r>
          </a:p>
        </p:txBody>
      </p:sp>
      <p:sp>
        <p:nvSpPr>
          <p:cNvPr id="23" name="TextBox 22">
            <a:extLst>
              <a:ext uri="{FF2B5EF4-FFF2-40B4-BE49-F238E27FC236}">
                <a16:creationId xmlns:a16="http://schemas.microsoft.com/office/drawing/2014/main" id="{6C1C63E7-EA19-4D5F-875E-2A8963BB56D2}"/>
              </a:ext>
            </a:extLst>
          </p:cNvPr>
          <p:cNvSpPr txBox="1"/>
          <p:nvPr/>
        </p:nvSpPr>
        <p:spPr>
          <a:xfrm>
            <a:off x="10490555" y="4964830"/>
            <a:ext cx="711428" cy="369332"/>
          </a:xfrm>
          <a:prstGeom prst="rect">
            <a:avLst/>
          </a:prstGeom>
          <a:noFill/>
        </p:spPr>
        <p:txBody>
          <a:bodyPr wrap="square" rtlCol="0">
            <a:spAutoFit/>
          </a:bodyPr>
          <a:lstStyle/>
          <a:p>
            <a:r>
              <a:rPr lang="en-PH" dirty="0"/>
              <a:t>(11)</a:t>
            </a:r>
          </a:p>
        </p:txBody>
      </p:sp>
      <p:sp>
        <p:nvSpPr>
          <p:cNvPr id="24" name="Rectangle 23">
            <a:extLst>
              <a:ext uri="{FF2B5EF4-FFF2-40B4-BE49-F238E27FC236}">
                <a16:creationId xmlns:a16="http://schemas.microsoft.com/office/drawing/2014/main" id="{74A86C89-0281-46E1-A5D0-4F0DEF369F6F}"/>
              </a:ext>
            </a:extLst>
          </p:cNvPr>
          <p:cNvSpPr/>
          <p:nvPr/>
        </p:nvSpPr>
        <p:spPr>
          <a:xfrm>
            <a:off x="7672251" y="4754881"/>
            <a:ext cx="1645920" cy="670560"/>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PH"/>
          </a:p>
        </p:txBody>
      </p:sp>
    </p:spTree>
    <p:extLst>
      <p:ext uri="{BB962C8B-B14F-4D97-AF65-F5344CB8AC3E}">
        <p14:creationId xmlns:p14="http://schemas.microsoft.com/office/powerpoint/2010/main" val="56801275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Determining </a:t>
            </a:r>
            <a:r>
              <a:rPr lang="en-PH" i="1" dirty="0">
                <a:solidFill>
                  <a:schemeClr val="bg1"/>
                </a:solidFill>
              </a:rPr>
              <a:t>g </a:t>
            </a:r>
            <a:r>
              <a:rPr lang="en-PH" dirty="0">
                <a:solidFill>
                  <a:schemeClr val="bg1"/>
                </a:solidFill>
              </a:rPr>
              <a:t>– Projectile Motion</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dirty="0"/>
              <a:t>Activity 11 - Basic Video Processing</a:t>
            </a:r>
            <a:endParaRPr lang="en-PH" sz="1100" dirty="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15</a:t>
            </a:fld>
            <a:endParaRPr lang="en-PH" sz="1200"/>
          </a:p>
        </p:txBody>
      </p:sp>
      <p:sp>
        <p:nvSpPr>
          <p:cNvPr id="17" name="TextBox 16">
            <a:extLst>
              <a:ext uri="{FF2B5EF4-FFF2-40B4-BE49-F238E27FC236}">
                <a16:creationId xmlns:a16="http://schemas.microsoft.com/office/drawing/2014/main" id="{5440C567-C972-4873-AF74-3C68D7501488}"/>
              </a:ext>
            </a:extLst>
          </p:cNvPr>
          <p:cNvSpPr txBox="1"/>
          <p:nvPr/>
        </p:nvSpPr>
        <p:spPr>
          <a:xfrm>
            <a:off x="1600749" y="5923657"/>
            <a:ext cx="4230806" cy="215444"/>
          </a:xfrm>
          <a:prstGeom prst="rect">
            <a:avLst/>
          </a:prstGeom>
          <a:noFill/>
        </p:spPr>
        <p:txBody>
          <a:bodyPr wrap="square" rtlCol="0">
            <a:spAutoFit/>
          </a:bodyPr>
          <a:lstStyle/>
          <a:p>
            <a:pPr algn="ctr"/>
            <a:r>
              <a:rPr lang="en-PH" sz="800" dirty="0"/>
              <a:t>Figure 7. Y-position vs. time graph for projectile motion.</a:t>
            </a:r>
          </a:p>
        </p:txBody>
      </p:sp>
      <p:pic>
        <p:nvPicPr>
          <p:cNvPr id="20" name="Picture 19" descr="A close up of a map&#10;&#10;Description automatically generated">
            <a:extLst>
              <a:ext uri="{FF2B5EF4-FFF2-40B4-BE49-F238E27FC236}">
                <a16:creationId xmlns:a16="http://schemas.microsoft.com/office/drawing/2014/main" id="{397BA32D-F2F3-4A65-8A3E-CFBC49775AE8}"/>
              </a:ext>
            </a:extLst>
          </p:cNvPr>
          <p:cNvPicPr>
            <a:picLocks/>
          </p:cNvPicPr>
          <p:nvPr/>
        </p:nvPicPr>
        <p:blipFill>
          <a:blip r:embed="rId2">
            <a:extLst>
              <a:ext uri="{28A0092B-C50C-407E-A947-70E740481C1C}">
                <a14:useLocalDpi xmlns:a14="http://schemas.microsoft.com/office/drawing/2010/main" val="0"/>
              </a:ext>
            </a:extLst>
          </a:blip>
          <a:stretch>
            <a:fillRect/>
          </a:stretch>
        </p:blipFill>
        <p:spPr>
          <a:xfrm>
            <a:off x="1601555" y="2528857"/>
            <a:ext cx="4230000" cy="3394800"/>
          </a:xfrm>
          <a:prstGeom prst="rect">
            <a:avLst/>
          </a:prstGeom>
        </p:spPr>
      </p:pic>
      <mc:AlternateContent xmlns:mc="http://schemas.openxmlformats.org/markup-compatibility/2006">
        <mc:Choice xmlns:a14="http://schemas.microsoft.com/office/drawing/2010/main" Requires="a14">
          <p:sp>
            <p:nvSpPr>
              <p:cNvPr id="25" name="Content Placeholder 2">
                <a:extLst>
                  <a:ext uri="{FF2B5EF4-FFF2-40B4-BE49-F238E27FC236}">
                    <a16:creationId xmlns:a16="http://schemas.microsoft.com/office/drawing/2014/main" id="{FC8B6FD1-1FDC-4F2B-834D-AFF03C32EC3B}"/>
                  </a:ext>
                </a:extLst>
              </p:cNvPr>
              <p:cNvSpPr>
                <a:spLocks noGrp="1"/>
              </p:cNvSpPr>
              <p:nvPr>
                <p:ph idx="1"/>
              </p:nvPr>
            </p:nvSpPr>
            <p:spPr>
              <a:xfrm>
                <a:off x="6096001" y="2535446"/>
                <a:ext cx="4809976" cy="3554457"/>
              </a:xfrm>
            </p:spPr>
            <p:txBody>
              <a:bodyPr anchor="t">
                <a:normAutofit/>
              </a:bodyPr>
              <a:lstStyle/>
              <a:p>
                <a:pPr marL="0" indent="0">
                  <a:lnSpc>
                    <a:spcPct val="150000"/>
                  </a:lnSpc>
                  <a:buNone/>
                </a:pPr>
                <a:r>
                  <a:rPr lang="en-PH" sz="1800" dirty="0">
                    <a:solidFill>
                      <a:schemeClr val="tx1"/>
                    </a:solidFill>
                  </a:rPr>
                  <a:t>Once again, it is befitting that:</a:t>
                </a:r>
              </a:p>
              <a:p>
                <a:pPr marL="0" indent="0">
                  <a:lnSpc>
                    <a:spcPct val="150000"/>
                  </a:lnSpc>
                  <a:buNone/>
                </a:pPr>
                <a14:m>
                  <m:oMathPara xmlns:m="http://schemas.openxmlformats.org/officeDocument/2006/math">
                    <m:oMathParaPr>
                      <m:jc m:val="centerGroup"/>
                    </m:oMathParaPr>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𝑣</m:t>
                          </m:r>
                        </m:e>
                        <m:sub>
                          <m:r>
                            <a:rPr lang="en-PH" sz="1800" b="0" i="1" smtClean="0">
                              <a:solidFill>
                                <a:schemeClr val="tx1"/>
                              </a:solidFill>
                              <a:latin typeface="Cambria Math" panose="02040503050406030204" pitchFamily="18" charset="0"/>
                            </a:rPr>
                            <m:t>𝑜𝑦</m:t>
                          </m:r>
                        </m:sub>
                      </m:sSub>
                      <m:r>
                        <a:rPr lang="en-PH" sz="1800" b="0" i="1" smtClean="0">
                          <a:solidFill>
                            <a:schemeClr val="tx1"/>
                          </a:solidFill>
                          <a:latin typeface="Cambria Math" panose="02040503050406030204" pitchFamily="18" charset="0"/>
                        </a:rPr>
                        <m:t>=0.0491</m:t>
                      </m:r>
                    </m:oMath>
                  </m:oMathPara>
                </a14:m>
                <a:endParaRPr lang="en-PH" sz="1800" dirty="0">
                  <a:solidFill>
                    <a:schemeClr val="tx1"/>
                  </a:solidFill>
                </a:endParaRPr>
              </a:p>
              <a:p>
                <a:pPr marL="0" indent="0">
                  <a:lnSpc>
                    <a:spcPct val="150000"/>
                  </a:lnSpc>
                  <a:buNone/>
                </a:pPr>
                <a14:m>
                  <m:oMathPara xmlns:m="http://schemas.openxmlformats.org/officeDocument/2006/math">
                    <m:oMathParaPr>
                      <m:jc m:val="centerGroup"/>
                    </m:oMathParaPr>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𝑦</m:t>
                          </m:r>
                        </m:e>
                        <m:sub>
                          <m:r>
                            <a:rPr lang="en-PH" sz="1800" b="0" i="1" smtClean="0">
                              <a:solidFill>
                                <a:schemeClr val="tx1"/>
                              </a:solidFill>
                              <a:latin typeface="Cambria Math" panose="02040503050406030204" pitchFamily="18" charset="0"/>
                            </a:rPr>
                            <m:t>𝑜</m:t>
                          </m:r>
                        </m:sub>
                      </m:sSub>
                      <m:r>
                        <a:rPr lang="en-PH" sz="1800" b="0" i="1" smtClean="0">
                          <a:solidFill>
                            <a:schemeClr val="tx1"/>
                          </a:solidFill>
                          <a:latin typeface="Cambria Math" panose="02040503050406030204" pitchFamily="18" charset="0"/>
                        </a:rPr>
                        <m:t>=0.0011</m:t>
                      </m:r>
                    </m:oMath>
                  </m:oMathPara>
                </a14:m>
                <a:endParaRPr lang="en-PH" sz="1800" dirty="0">
                  <a:solidFill>
                    <a:schemeClr val="tx1"/>
                  </a:solidFill>
                </a:endParaRPr>
              </a:p>
              <a:p>
                <a:pPr marL="0" indent="0">
                  <a:lnSpc>
                    <a:spcPct val="150000"/>
                  </a:lnSpc>
                  <a:buNone/>
                </a:pPr>
                <a:r>
                  <a:rPr lang="en-PH" sz="1800" dirty="0">
                    <a:solidFill>
                      <a:schemeClr val="tx1"/>
                    </a:solidFill>
                  </a:rPr>
                  <a:t>since we expect that there be no initial velocity in the Y-direction upon the release of the ball, and that the initial position was at the origin.</a:t>
                </a:r>
              </a:p>
            </p:txBody>
          </p:sp>
        </mc:Choice>
        <mc:Fallback>
          <p:sp>
            <p:nvSpPr>
              <p:cNvPr id="25" name="Content Placeholder 2">
                <a:extLst>
                  <a:ext uri="{FF2B5EF4-FFF2-40B4-BE49-F238E27FC236}">
                    <a16:creationId xmlns:a16="http://schemas.microsoft.com/office/drawing/2014/main" id="{FC8B6FD1-1FDC-4F2B-834D-AFF03C32EC3B}"/>
                  </a:ext>
                </a:extLst>
              </p:cNvPr>
              <p:cNvSpPr>
                <a:spLocks noGrp="1" noRot="1" noChangeAspect="1" noMove="1" noResize="1" noEditPoints="1" noAdjustHandles="1" noChangeArrowheads="1" noChangeShapeType="1" noTextEdit="1"/>
              </p:cNvSpPr>
              <p:nvPr>
                <p:ph idx="1"/>
              </p:nvPr>
            </p:nvSpPr>
            <p:spPr>
              <a:xfrm>
                <a:off x="6096001" y="2535446"/>
                <a:ext cx="4809976" cy="3554457"/>
              </a:xfrm>
              <a:blipFill>
                <a:blip r:embed="rId3"/>
                <a:stretch>
                  <a:fillRect l="-1014"/>
                </a:stretch>
              </a:blipFill>
            </p:spPr>
            <p:txBody>
              <a:bodyPr/>
              <a:lstStyle/>
              <a:p>
                <a:r>
                  <a:rPr lang="en-PH">
                    <a:noFill/>
                  </a:rPr>
                  <a:t> </a:t>
                </a:r>
              </a:p>
            </p:txBody>
          </p:sp>
        </mc:Fallback>
      </mc:AlternateContent>
      <p:sp>
        <p:nvSpPr>
          <p:cNvPr id="26" name="TextBox 25">
            <a:extLst>
              <a:ext uri="{FF2B5EF4-FFF2-40B4-BE49-F238E27FC236}">
                <a16:creationId xmlns:a16="http://schemas.microsoft.com/office/drawing/2014/main" id="{EB63867A-82CD-4BD6-BDE6-9A5ABF740209}"/>
              </a:ext>
            </a:extLst>
          </p:cNvPr>
          <p:cNvSpPr txBox="1"/>
          <p:nvPr/>
        </p:nvSpPr>
        <p:spPr>
          <a:xfrm>
            <a:off x="10481846" y="2984371"/>
            <a:ext cx="711428" cy="369332"/>
          </a:xfrm>
          <a:prstGeom prst="rect">
            <a:avLst/>
          </a:prstGeom>
          <a:noFill/>
        </p:spPr>
        <p:txBody>
          <a:bodyPr wrap="square" rtlCol="0">
            <a:spAutoFit/>
          </a:bodyPr>
          <a:lstStyle/>
          <a:p>
            <a:r>
              <a:rPr lang="en-PH" dirty="0"/>
              <a:t>(12)</a:t>
            </a:r>
          </a:p>
        </p:txBody>
      </p:sp>
      <p:sp>
        <p:nvSpPr>
          <p:cNvPr id="27" name="TextBox 26">
            <a:extLst>
              <a:ext uri="{FF2B5EF4-FFF2-40B4-BE49-F238E27FC236}">
                <a16:creationId xmlns:a16="http://schemas.microsoft.com/office/drawing/2014/main" id="{5AE638C7-8C47-4A1D-A392-1A6D0068A0F8}"/>
              </a:ext>
            </a:extLst>
          </p:cNvPr>
          <p:cNvSpPr txBox="1"/>
          <p:nvPr/>
        </p:nvSpPr>
        <p:spPr>
          <a:xfrm>
            <a:off x="10481846" y="3407151"/>
            <a:ext cx="711428" cy="369332"/>
          </a:xfrm>
          <a:prstGeom prst="rect">
            <a:avLst/>
          </a:prstGeom>
          <a:noFill/>
        </p:spPr>
        <p:txBody>
          <a:bodyPr wrap="square" rtlCol="0">
            <a:spAutoFit/>
          </a:bodyPr>
          <a:lstStyle/>
          <a:p>
            <a:r>
              <a:rPr lang="en-PH" dirty="0"/>
              <a:t>(13)</a:t>
            </a:r>
          </a:p>
        </p:txBody>
      </p:sp>
    </p:spTree>
    <p:extLst>
      <p:ext uri="{BB962C8B-B14F-4D97-AF65-F5344CB8AC3E}">
        <p14:creationId xmlns:p14="http://schemas.microsoft.com/office/powerpoint/2010/main" val="39145940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Determining </a:t>
            </a:r>
            <a:r>
              <a:rPr lang="en-PH" i="1" dirty="0">
                <a:solidFill>
                  <a:schemeClr val="bg1"/>
                </a:solidFill>
              </a:rPr>
              <a:t>g </a:t>
            </a:r>
            <a:r>
              <a:rPr lang="en-PH" dirty="0">
                <a:solidFill>
                  <a:schemeClr val="bg1"/>
                </a:solidFill>
              </a:rPr>
              <a:t>– Projectile Motion</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6096001" y="2535446"/>
                <a:ext cx="4809976" cy="3554457"/>
              </a:xfrm>
            </p:spPr>
            <p:txBody>
              <a:bodyPr anchor="t">
                <a:normAutofit/>
              </a:bodyPr>
              <a:lstStyle/>
              <a:p>
                <a:pPr marL="0" indent="0">
                  <a:lnSpc>
                    <a:spcPct val="150000"/>
                  </a:lnSpc>
                  <a:buNone/>
                </a:pPr>
                <a:r>
                  <a:rPr lang="en-PH" sz="1800" dirty="0">
                    <a:solidFill>
                      <a:schemeClr val="tx1"/>
                    </a:solidFill>
                  </a:rPr>
                  <a:t>The position vs. time graph in the X-direction is also shown.</a:t>
                </a:r>
              </a:p>
              <a:p>
                <a:pPr marL="0" indent="0">
                  <a:lnSpc>
                    <a:spcPct val="150000"/>
                  </a:lnSpc>
                  <a:buNone/>
                </a:pPr>
                <a:r>
                  <a:rPr lang="en-PH" sz="1800" dirty="0">
                    <a:solidFill>
                      <a:schemeClr val="tx1"/>
                    </a:solidFill>
                  </a:rPr>
                  <a:t>By fitting a 2</a:t>
                </a:r>
                <a:r>
                  <a:rPr lang="en-PH" sz="1800" baseline="30000" dirty="0">
                    <a:solidFill>
                      <a:schemeClr val="tx1"/>
                    </a:solidFill>
                  </a:rPr>
                  <a:t>nd</a:t>
                </a:r>
                <a:r>
                  <a:rPr lang="en-PH" sz="1800" dirty="0">
                    <a:solidFill>
                      <a:schemeClr val="tx1"/>
                    </a:solidFill>
                  </a:rPr>
                  <a:t> degree polynomial, we get the equation:</a:t>
                </a:r>
              </a:p>
              <a:p>
                <a:pPr marL="0" indent="0">
                  <a:lnSpc>
                    <a:spcPct val="150000"/>
                  </a:lnSpc>
                  <a:buNone/>
                </a:pPr>
                <a14:m>
                  <m:oMathPara xmlns:m="http://schemas.openxmlformats.org/officeDocument/2006/math">
                    <m:oMathParaPr>
                      <m:jc m:val="centerGroup"/>
                    </m:oMathParaPr>
                    <m:oMath xmlns:m="http://schemas.openxmlformats.org/officeDocument/2006/math">
                      <m:r>
                        <a:rPr lang="en-PH" sz="1800" b="0" i="1" smtClean="0">
                          <a:solidFill>
                            <a:schemeClr val="tx1"/>
                          </a:solidFill>
                          <a:latin typeface="Cambria Math" panose="02040503050406030204" pitchFamily="18" charset="0"/>
                        </a:rPr>
                        <m:t>𝑥</m:t>
                      </m:r>
                      <m:r>
                        <a:rPr lang="en-PH" sz="1800" b="0" i="1" smtClean="0">
                          <a:solidFill>
                            <a:schemeClr val="tx1"/>
                          </a:solidFill>
                          <a:latin typeface="Cambria Math" panose="02040503050406030204" pitchFamily="18" charset="0"/>
                        </a:rPr>
                        <m:t>=0.0433</m:t>
                      </m:r>
                      <m:sSup>
                        <m:sSupPr>
                          <m:ctrlPr>
                            <a:rPr lang="en-PH" sz="1800" b="0" i="1" smtClean="0">
                              <a:solidFill>
                                <a:schemeClr val="tx1"/>
                              </a:solidFill>
                              <a:latin typeface="Cambria Math" panose="02040503050406030204" pitchFamily="18" charset="0"/>
                            </a:rPr>
                          </m:ctrlPr>
                        </m:sSupPr>
                        <m:e>
                          <m:r>
                            <a:rPr lang="en-PH" sz="1800" b="0" i="1" smtClean="0">
                              <a:solidFill>
                                <a:schemeClr val="tx1"/>
                              </a:solidFill>
                              <a:latin typeface="Cambria Math" panose="02040503050406030204" pitchFamily="18" charset="0"/>
                            </a:rPr>
                            <m:t>𝑡</m:t>
                          </m:r>
                        </m:e>
                        <m:sup>
                          <m:r>
                            <a:rPr lang="en-PH" sz="1800" b="0" i="1" smtClean="0">
                              <a:solidFill>
                                <a:schemeClr val="tx1"/>
                              </a:solidFill>
                              <a:latin typeface="Cambria Math" panose="02040503050406030204" pitchFamily="18" charset="0"/>
                            </a:rPr>
                            <m:t>2</m:t>
                          </m:r>
                        </m:sup>
                      </m:sSup>
                      <m:r>
                        <a:rPr lang="en-PH" sz="1800" b="0" i="1" smtClean="0">
                          <a:solidFill>
                            <a:schemeClr val="tx1"/>
                          </a:solidFill>
                          <a:latin typeface="Cambria Math" panose="02040503050406030204" pitchFamily="18" charset="0"/>
                        </a:rPr>
                        <m:t>+0.9196</m:t>
                      </m:r>
                      <m:r>
                        <a:rPr lang="en-PH" sz="1800" b="0" i="1" smtClean="0">
                          <a:solidFill>
                            <a:schemeClr val="tx1"/>
                          </a:solidFill>
                          <a:latin typeface="Cambria Math" panose="02040503050406030204" pitchFamily="18" charset="0"/>
                        </a:rPr>
                        <m:t>𝑡</m:t>
                      </m:r>
                      <m:r>
                        <a:rPr lang="en-PH" sz="1800" b="0" i="1" smtClean="0">
                          <a:solidFill>
                            <a:schemeClr val="tx1"/>
                          </a:solidFill>
                          <a:latin typeface="Cambria Math" panose="02040503050406030204" pitchFamily="18" charset="0"/>
                        </a:rPr>
                        <m:t>−0.0011</m:t>
                      </m:r>
                    </m:oMath>
                  </m:oMathPara>
                </a14:m>
                <a:endParaRPr lang="en-PH" sz="1800" dirty="0">
                  <a:solidFill>
                    <a:schemeClr val="tx1"/>
                  </a:solidFill>
                </a:endParaRPr>
              </a:p>
              <a:p>
                <a:pPr marL="0" indent="0">
                  <a:lnSpc>
                    <a:spcPct val="150000"/>
                  </a:lnSpc>
                  <a:buNone/>
                </a:pPr>
                <a:r>
                  <a:rPr lang="en-PH" sz="1800" dirty="0">
                    <a:solidFill>
                      <a:schemeClr val="tx1"/>
                    </a:solidFill>
                  </a:rPr>
                  <a:t>The coefficients were again matched with those of equation (2), only this time we just have </a:t>
                </a:r>
                <a14:m>
                  <m:oMath xmlns:m="http://schemas.openxmlformats.org/officeDocument/2006/math">
                    <m:r>
                      <a:rPr lang="en-PH" sz="1800" b="0" i="1" smtClean="0">
                        <a:solidFill>
                          <a:schemeClr val="tx1"/>
                        </a:solidFill>
                        <a:latin typeface="Cambria Math" panose="02040503050406030204" pitchFamily="18" charset="0"/>
                      </a:rPr>
                      <m:t>𝑔</m:t>
                    </m:r>
                  </m:oMath>
                </a14:m>
                <a:r>
                  <a:rPr lang="en-PH" sz="1800" dirty="0">
                    <a:solidFill>
                      <a:schemeClr val="tx1"/>
                    </a:solidFill>
                  </a:rPr>
                  <a:t> as </a:t>
                </a:r>
                <a14:m>
                  <m:oMath xmlns:m="http://schemas.openxmlformats.org/officeDocument/2006/math">
                    <m:r>
                      <a:rPr lang="en-PH" sz="1800" b="0" i="1" smtClean="0">
                        <a:solidFill>
                          <a:schemeClr val="tx1"/>
                        </a:solidFill>
                        <a:latin typeface="Cambria Math" panose="02040503050406030204" pitchFamily="18" charset="0"/>
                      </a:rPr>
                      <m:t>𝑎</m:t>
                    </m:r>
                  </m:oMath>
                </a14:m>
                <a:r>
                  <a:rPr lang="en-PH" sz="1800" dirty="0">
                    <a:solidFill>
                      <a:schemeClr val="tx1"/>
                    </a:solidFill>
                  </a:rPr>
                  <a:t>.</a:t>
                </a:r>
              </a:p>
            </p:txBody>
          </p:sp>
        </mc:Choice>
        <mc:Fallback>
          <p:sp>
            <p:nvSpPr>
              <p:cNvPr id="3" name="Content Placeholder 2">
                <a:extLst>
                  <a:ext uri="{FF2B5EF4-FFF2-40B4-BE49-F238E27FC236}">
                    <a16:creationId xmlns:a16="http://schemas.microsoft.com/office/drawing/2014/main" id="{00C5775C-E884-4723-AEB0-61817AE786E0}"/>
                  </a:ext>
                </a:extLst>
              </p:cNvPr>
              <p:cNvSpPr>
                <a:spLocks noGrp="1" noRot="1" noChangeAspect="1" noMove="1" noResize="1" noEditPoints="1" noAdjustHandles="1" noChangeArrowheads="1" noChangeShapeType="1" noTextEdit="1"/>
              </p:cNvSpPr>
              <p:nvPr>
                <p:ph idx="1"/>
              </p:nvPr>
            </p:nvSpPr>
            <p:spPr>
              <a:xfrm>
                <a:off x="6096001" y="2535446"/>
                <a:ext cx="4809976" cy="3554457"/>
              </a:xfrm>
              <a:blipFill>
                <a:blip r:embed="rId2"/>
                <a:stretch>
                  <a:fillRect l="-1014"/>
                </a:stretch>
              </a:blipFill>
            </p:spPr>
            <p:txBody>
              <a:bodyPr/>
              <a:lstStyle/>
              <a:p>
                <a:r>
                  <a:rPr lang="en-PH">
                    <a:noFill/>
                  </a:rPr>
                  <a:t> </a:t>
                </a:r>
              </a:p>
            </p:txBody>
          </p:sp>
        </mc:Fallback>
      </mc:AlternateContent>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dirty="0"/>
              <a:t>Activity 11 - Basic Video Processing</a:t>
            </a:r>
            <a:endParaRPr lang="en-PH" sz="1100" dirty="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16</a:t>
            </a:fld>
            <a:endParaRPr lang="en-PH" sz="1200"/>
          </a:p>
        </p:txBody>
      </p:sp>
      <p:sp>
        <p:nvSpPr>
          <p:cNvPr id="17" name="TextBox 16">
            <a:extLst>
              <a:ext uri="{FF2B5EF4-FFF2-40B4-BE49-F238E27FC236}">
                <a16:creationId xmlns:a16="http://schemas.microsoft.com/office/drawing/2014/main" id="{5440C567-C972-4873-AF74-3C68D7501488}"/>
              </a:ext>
            </a:extLst>
          </p:cNvPr>
          <p:cNvSpPr txBox="1"/>
          <p:nvPr/>
        </p:nvSpPr>
        <p:spPr>
          <a:xfrm>
            <a:off x="1600749" y="5923657"/>
            <a:ext cx="4230806" cy="215444"/>
          </a:xfrm>
          <a:prstGeom prst="rect">
            <a:avLst/>
          </a:prstGeom>
          <a:noFill/>
        </p:spPr>
        <p:txBody>
          <a:bodyPr wrap="square" rtlCol="0">
            <a:spAutoFit/>
          </a:bodyPr>
          <a:lstStyle/>
          <a:p>
            <a:pPr algn="ctr"/>
            <a:r>
              <a:rPr lang="en-PH" sz="800" dirty="0"/>
              <a:t>Figure 8. X-position vs. time graph for projectile motion.</a:t>
            </a:r>
          </a:p>
        </p:txBody>
      </p:sp>
      <p:sp>
        <p:nvSpPr>
          <p:cNvPr id="9" name="TextBox 8">
            <a:extLst>
              <a:ext uri="{FF2B5EF4-FFF2-40B4-BE49-F238E27FC236}">
                <a16:creationId xmlns:a16="http://schemas.microsoft.com/office/drawing/2014/main" id="{917D6A27-3810-48E7-9F1E-5147CC31CD80}"/>
              </a:ext>
            </a:extLst>
          </p:cNvPr>
          <p:cNvSpPr txBox="1"/>
          <p:nvPr/>
        </p:nvSpPr>
        <p:spPr>
          <a:xfrm>
            <a:off x="10481846" y="4395304"/>
            <a:ext cx="711428" cy="369332"/>
          </a:xfrm>
          <a:prstGeom prst="rect">
            <a:avLst/>
          </a:prstGeom>
          <a:noFill/>
        </p:spPr>
        <p:txBody>
          <a:bodyPr wrap="square" rtlCol="0">
            <a:spAutoFit/>
          </a:bodyPr>
          <a:lstStyle/>
          <a:p>
            <a:r>
              <a:rPr lang="en-PH" dirty="0"/>
              <a:t>(14)</a:t>
            </a:r>
          </a:p>
        </p:txBody>
      </p:sp>
      <p:pic>
        <p:nvPicPr>
          <p:cNvPr id="19" name="Picture 18" descr="A close up of a map&#10;&#10;Description automatically generated">
            <a:extLst>
              <a:ext uri="{FF2B5EF4-FFF2-40B4-BE49-F238E27FC236}">
                <a16:creationId xmlns:a16="http://schemas.microsoft.com/office/drawing/2014/main" id="{A7075F28-3AF7-45D4-BD95-4D76B167A75C}"/>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1601555" y="2526526"/>
            <a:ext cx="4230000" cy="3394800"/>
          </a:xfrm>
          <a:prstGeom prst="rect">
            <a:avLst/>
          </a:prstGeom>
        </p:spPr>
      </p:pic>
    </p:spTree>
    <p:extLst>
      <p:ext uri="{BB962C8B-B14F-4D97-AF65-F5344CB8AC3E}">
        <p14:creationId xmlns:p14="http://schemas.microsoft.com/office/powerpoint/2010/main" val="67005144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Determining </a:t>
            </a:r>
            <a:r>
              <a:rPr lang="en-PH" i="1" dirty="0">
                <a:solidFill>
                  <a:schemeClr val="bg1"/>
                </a:solidFill>
              </a:rPr>
              <a:t>g </a:t>
            </a:r>
            <a:r>
              <a:rPr lang="en-PH" dirty="0">
                <a:solidFill>
                  <a:schemeClr val="bg1"/>
                </a:solidFill>
              </a:rPr>
              <a:t>– Projectile Motion</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mc:AlternateContent xmlns:mc="http://schemas.openxmlformats.org/markup-compatibility/2006">
        <mc:Choice xmlns:a14="http://schemas.microsoft.com/office/drawing/2010/main" Requires="a14">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6096001" y="2535446"/>
                <a:ext cx="4809976" cy="3554457"/>
              </a:xfrm>
            </p:spPr>
            <p:txBody>
              <a:bodyPr anchor="t">
                <a:normAutofit fontScale="92500"/>
              </a:bodyPr>
              <a:lstStyle/>
              <a:p>
                <a:pPr marL="0" indent="0">
                  <a:lnSpc>
                    <a:spcPct val="150000"/>
                  </a:lnSpc>
                  <a:buNone/>
                </a:pPr>
                <a:r>
                  <a:rPr lang="en-PH" sz="1800" dirty="0">
                    <a:solidFill>
                      <a:schemeClr val="tx1"/>
                    </a:solidFill>
                  </a:rPr>
                  <a:t>In doing so, we get the following:</a:t>
                </a:r>
              </a:p>
              <a:p>
                <a:pPr marL="0" indent="0">
                  <a:lnSpc>
                    <a:spcPct val="150000"/>
                  </a:lnSpc>
                  <a:buNone/>
                </a:pPr>
                <a14:m>
                  <m:oMathPara xmlns:m="http://schemas.openxmlformats.org/officeDocument/2006/math">
                    <m:oMathParaPr>
                      <m:jc m:val="centerGroup"/>
                    </m:oMathParaPr>
                    <m:oMath xmlns:m="http://schemas.openxmlformats.org/officeDocument/2006/math">
                      <m:r>
                        <a:rPr lang="en-PH" sz="1800" b="0" i="1" smtClean="0">
                          <a:solidFill>
                            <a:schemeClr val="tx1"/>
                          </a:solidFill>
                          <a:latin typeface="Cambria Math" panose="02040503050406030204" pitchFamily="18" charset="0"/>
                        </a:rPr>
                        <m:t>𝑎</m:t>
                      </m:r>
                      <m:r>
                        <a:rPr lang="en-PH" sz="1800" b="0" i="1" smtClean="0">
                          <a:solidFill>
                            <a:schemeClr val="tx1"/>
                          </a:solidFill>
                          <a:latin typeface="Cambria Math" panose="02040503050406030204" pitchFamily="18" charset="0"/>
                        </a:rPr>
                        <m:t>=0.0866 </m:t>
                      </m:r>
                      <m:f>
                        <m:fPr>
                          <m:ctrlPr>
                            <a:rPr lang="en-PH" sz="1800" b="0" i="1" smtClean="0">
                              <a:solidFill>
                                <a:schemeClr val="tx1"/>
                              </a:solidFill>
                              <a:latin typeface="Cambria Math" panose="02040503050406030204" pitchFamily="18" charset="0"/>
                            </a:rPr>
                          </m:ctrlPr>
                        </m:fPr>
                        <m:num>
                          <m:r>
                            <a:rPr lang="en-PH" sz="1800" b="0" i="1" smtClean="0">
                              <a:solidFill>
                                <a:schemeClr val="tx1"/>
                              </a:solidFill>
                              <a:latin typeface="Cambria Math" panose="02040503050406030204" pitchFamily="18" charset="0"/>
                            </a:rPr>
                            <m:t>𝑚</m:t>
                          </m:r>
                        </m:num>
                        <m:den>
                          <m:sSup>
                            <m:sSupPr>
                              <m:ctrlPr>
                                <a:rPr lang="en-PH" sz="1800" b="0" i="1" smtClean="0">
                                  <a:solidFill>
                                    <a:schemeClr val="tx1"/>
                                  </a:solidFill>
                                  <a:latin typeface="Cambria Math" panose="02040503050406030204" pitchFamily="18" charset="0"/>
                                </a:rPr>
                              </m:ctrlPr>
                            </m:sSupPr>
                            <m:e>
                              <m:r>
                                <a:rPr lang="en-PH" sz="1800" b="0" i="1" smtClean="0">
                                  <a:solidFill>
                                    <a:schemeClr val="tx1"/>
                                  </a:solidFill>
                                  <a:latin typeface="Cambria Math" panose="02040503050406030204" pitchFamily="18" charset="0"/>
                                </a:rPr>
                                <m:t>𝑠</m:t>
                              </m:r>
                            </m:e>
                            <m:sup>
                              <m:r>
                                <a:rPr lang="en-PH" sz="1800" b="0" i="1" smtClean="0">
                                  <a:solidFill>
                                    <a:schemeClr val="tx1"/>
                                  </a:solidFill>
                                  <a:latin typeface="Cambria Math" panose="02040503050406030204" pitchFamily="18" charset="0"/>
                                </a:rPr>
                                <m:t>2</m:t>
                              </m:r>
                            </m:sup>
                          </m:sSup>
                        </m:den>
                      </m:f>
                    </m:oMath>
                  </m:oMathPara>
                </a14:m>
                <a:endParaRPr lang="en-PH" sz="1800" dirty="0">
                  <a:solidFill>
                    <a:schemeClr val="tx1"/>
                  </a:solidFill>
                </a:endParaRPr>
              </a:p>
              <a:p>
                <a:pPr marL="0" indent="0">
                  <a:lnSpc>
                    <a:spcPct val="150000"/>
                  </a:lnSpc>
                  <a:buNone/>
                </a:pPr>
                <a14:m>
                  <m:oMathPara xmlns:m="http://schemas.openxmlformats.org/officeDocument/2006/math">
                    <m:oMathParaPr>
                      <m:jc m:val="centerGroup"/>
                    </m:oMathParaPr>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𝑣</m:t>
                          </m:r>
                        </m:e>
                        <m:sub>
                          <m:r>
                            <a:rPr lang="en-PH" sz="1800" b="0" i="1" smtClean="0">
                              <a:solidFill>
                                <a:schemeClr val="tx1"/>
                              </a:solidFill>
                              <a:latin typeface="Cambria Math" panose="02040503050406030204" pitchFamily="18" charset="0"/>
                            </a:rPr>
                            <m:t>𝑜𝑥</m:t>
                          </m:r>
                        </m:sub>
                      </m:sSub>
                      <m:r>
                        <a:rPr lang="en-PH" sz="1800" b="0" i="1" smtClean="0">
                          <a:solidFill>
                            <a:schemeClr val="tx1"/>
                          </a:solidFill>
                          <a:latin typeface="Cambria Math" panose="02040503050406030204" pitchFamily="18" charset="0"/>
                        </a:rPr>
                        <m:t>=0.9196 </m:t>
                      </m:r>
                      <m:f>
                        <m:fPr>
                          <m:ctrlPr>
                            <a:rPr lang="en-PH" sz="1800" b="0" i="1" smtClean="0">
                              <a:solidFill>
                                <a:schemeClr val="tx1"/>
                              </a:solidFill>
                              <a:latin typeface="Cambria Math" panose="02040503050406030204" pitchFamily="18" charset="0"/>
                            </a:rPr>
                          </m:ctrlPr>
                        </m:fPr>
                        <m:num>
                          <m:r>
                            <a:rPr lang="en-PH" sz="1800" b="0" i="1" smtClean="0">
                              <a:solidFill>
                                <a:schemeClr val="tx1"/>
                              </a:solidFill>
                              <a:latin typeface="Cambria Math" panose="02040503050406030204" pitchFamily="18" charset="0"/>
                            </a:rPr>
                            <m:t>𝑚</m:t>
                          </m:r>
                        </m:num>
                        <m:den>
                          <m:r>
                            <a:rPr lang="en-PH" sz="1800" b="0" i="1" smtClean="0">
                              <a:solidFill>
                                <a:schemeClr val="tx1"/>
                              </a:solidFill>
                              <a:latin typeface="Cambria Math" panose="02040503050406030204" pitchFamily="18" charset="0"/>
                            </a:rPr>
                            <m:t>𝑠</m:t>
                          </m:r>
                        </m:den>
                      </m:f>
                    </m:oMath>
                  </m:oMathPara>
                </a14:m>
                <a:endParaRPr lang="en-PH" sz="1800" b="0" dirty="0">
                  <a:solidFill>
                    <a:schemeClr val="tx1"/>
                  </a:solidFill>
                </a:endParaRPr>
              </a:p>
              <a:p>
                <a:pPr marL="0" indent="0">
                  <a:lnSpc>
                    <a:spcPct val="150000"/>
                  </a:lnSpc>
                  <a:buNone/>
                </a:pPr>
                <a14:m>
                  <m:oMathPara xmlns:m="http://schemas.openxmlformats.org/officeDocument/2006/math">
                    <m:oMathParaPr>
                      <m:jc m:val="centerGroup"/>
                    </m:oMathParaPr>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𝑥</m:t>
                          </m:r>
                        </m:e>
                        <m:sub>
                          <m:r>
                            <a:rPr lang="en-PH" sz="1800" b="0" i="1" smtClean="0">
                              <a:solidFill>
                                <a:schemeClr val="tx1"/>
                              </a:solidFill>
                              <a:latin typeface="Cambria Math" panose="02040503050406030204" pitchFamily="18" charset="0"/>
                            </a:rPr>
                            <m:t>𝑜</m:t>
                          </m:r>
                        </m:sub>
                      </m:sSub>
                      <m:r>
                        <a:rPr lang="en-PH" sz="1800" b="0" i="1" smtClean="0">
                          <a:solidFill>
                            <a:schemeClr val="tx1"/>
                          </a:solidFill>
                          <a:latin typeface="Cambria Math" panose="02040503050406030204" pitchFamily="18" charset="0"/>
                        </a:rPr>
                        <m:t>=−0.0011</m:t>
                      </m:r>
                    </m:oMath>
                  </m:oMathPara>
                </a14:m>
                <a:endParaRPr lang="en-PH" sz="1800" dirty="0">
                  <a:solidFill>
                    <a:schemeClr val="tx1"/>
                  </a:solidFill>
                </a:endParaRPr>
              </a:p>
              <a:p>
                <a:pPr marL="0" indent="0">
                  <a:lnSpc>
                    <a:spcPct val="150000"/>
                  </a:lnSpc>
                  <a:buNone/>
                </a:pPr>
                <a:r>
                  <a:rPr lang="en-PH" sz="1800" dirty="0">
                    <a:solidFill>
                      <a:schemeClr val="tx1"/>
                    </a:solidFill>
                  </a:rPr>
                  <a:t>and rightfully so, we expect that </a:t>
                </a:r>
                <a14:m>
                  <m:oMath xmlns:m="http://schemas.openxmlformats.org/officeDocument/2006/math">
                    <m:r>
                      <a:rPr lang="en-PH" sz="1800" b="0" i="1" smtClean="0">
                        <a:solidFill>
                          <a:schemeClr val="tx1"/>
                        </a:solidFill>
                        <a:latin typeface="Cambria Math" panose="02040503050406030204" pitchFamily="18" charset="0"/>
                      </a:rPr>
                      <m:t>𝑎</m:t>
                    </m:r>
                  </m:oMath>
                </a14:m>
                <a:r>
                  <a:rPr lang="en-PH" sz="1800" dirty="0">
                    <a:solidFill>
                      <a:schemeClr val="tx1"/>
                    </a:solidFill>
                  </a:rPr>
                  <a:t> be near zero since there must be no acceleration in the X-direction, and that the initial position, </a:t>
                </a:r>
                <a14:m>
                  <m:oMath xmlns:m="http://schemas.openxmlformats.org/officeDocument/2006/math">
                    <m:sSub>
                      <m:sSubPr>
                        <m:ctrlPr>
                          <a:rPr lang="en-PH" sz="1800" i="1" smtClean="0">
                            <a:solidFill>
                              <a:schemeClr val="tx1"/>
                            </a:solidFill>
                            <a:latin typeface="Cambria Math" panose="02040503050406030204" pitchFamily="18" charset="0"/>
                          </a:rPr>
                        </m:ctrlPr>
                      </m:sSubPr>
                      <m:e>
                        <m:r>
                          <a:rPr lang="en-PH" sz="1800" b="0" i="1" smtClean="0">
                            <a:solidFill>
                              <a:schemeClr val="tx1"/>
                            </a:solidFill>
                            <a:latin typeface="Cambria Math" panose="02040503050406030204" pitchFamily="18" charset="0"/>
                          </a:rPr>
                          <m:t>𝑥</m:t>
                        </m:r>
                      </m:e>
                      <m:sub>
                        <m:r>
                          <a:rPr lang="en-PH" sz="1800" b="0" i="1" smtClean="0">
                            <a:solidFill>
                              <a:schemeClr val="tx1"/>
                            </a:solidFill>
                            <a:latin typeface="Cambria Math" panose="02040503050406030204" pitchFamily="18" charset="0"/>
                          </a:rPr>
                          <m:t>𝑜</m:t>
                        </m:r>
                      </m:sub>
                    </m:sSub>
                  </m:oMath>
                </a14:m>
                <a:r>
                  <a:rPr lang="en-PH" sz="1800" dirty="0">
                    <a:solidFill>
                      <a:schemeClr val="tx1"/>
                    </a:solidFill>
                  </a:rPr>
                  <a:t>, was at the origin.</a:t>
                </a:r>
              </a:p>
            </p:txBody>
          </p:sp>
        </mc:Choice>
        <mc:Fallback>
          <p:sp>
            <p:nvSpPr>
              <p:cNvPr id="3" name="Content Placeholder 2">
                <a:extLst>
                  <a:ext uri="{FF2B5EF4-FFF2-40B4-BE49-F238E27FC236}">
                    <a16:creationId xmlns:a16="http://schemas.microsoft.com/office/drawing/2014/main" id="{00C5775C-E884-4723-AEB0-61817AE786E0}"/>
                  </a:ext>
                </a:extLst>
              </p:cNvPr>
              <p:cNvSpPr>
                <a:spLocks noGrp="1" noRot="1" noChangeAspect="1" noMove="1" noResize="1" noEditPoints="1" noAdjustHandles="1" noChangeArrowheads="1" noChangeShapeType="1" noTextEdit="1"/>
              </p:cNvSpPr>
              <p:nvPr>
                <p:ph idx="1"/>
              </p:nvPr>
            </p:nvSpPr>
            <p:spPr>
              <a:xfrm>
                <a:off x="6096001" y="2535446"/>
                <a:ext cx="4809976" cy="3554457"/>
              </a:xfrm>
              <a:blipFill>
                <a:blip r:embed="rId2"/>
                <a:stretch>
                  <a:fillRect l="-760" b="-172"/>
                </a:stretch>
              </a:blipFill>
            </p:spPr>
            <p:txBody>
              <a:bodyPr/>
              <a:lstStyle/>
              <a:p>
                <a:r>
                  <a:rPr lang="en-PH">
                    <a:noFill/>
                  </a:rPr>
                  <a:t> </a:t>
                </a:r>
              </a:p>
            </p:txBody>
          </p:sp>
        </mc:Fallback>
      </mc:AlternateContent>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dirty="0"/>
              <a:t>Activity 11 - Basic Video Processing</a:t>
            </a:r>
            <a:endParaRPr lang="en-PH" sz="1100" dirty="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17</a:t>
            </a:fld>
            <a:endParaRPr lang="en-PH" sz="1200"/>
          </a:p>
        </p:txBody>
      </p:sp>
      <p:sp>
        <p:nvSpPr>
          <p:cNvPr id="17" name="TextBox 16">
            <a:extLst>
              <a:ext uri="{FF2B5EF4-FFF2-40B4-BE49-F238E27FC236}">
                <a16:creationId xmlns:a16="http://schemas.microsoft.com/office/drawing/2014/main" id="{5440C567-C972-4873-AF74-3C68D7501488}"/>
              </a:ext>
            </a:extLst>
          </p:cNvPr>
          <p:cNvSpPr txBox="1"/>
          <p:nvPr/>
        </p:nvSpPr>
        <p:spPr>
          <a:xfrm>
            <a:off x="1600749" y="5923657"/>
            <a:ext cx="4230806" cy="215444"/>
          </a:xfrm>
          <a:prstGeom prst="rect">
            <a:avLst/>
          </a:prstGeom>
          <a:noFill/>
        </p:spPr>
        <p:txBody>
          <a:bodyPr wrap="square" rtlCol="0">
            <a:spAutoFit/>
          </a:bodyPr>
          <a:lstStyle/>
          <a:p>
            <a:pPr algn="ctr"/>
            <a:r>
              <a:rPr lang="en-PH" sz="800" dirty="0"/>
              <a:t>Figure 8. X-position vs. time graph for projectile motion.</a:t>
            </a:r>
          </a:p>
        </p:txBody>
      </p:sp>
      <p:pic>
        <p:nvPicPr>
          <p:cNvPr id="19" name="Picture 18" descr="A close up of a map&#10;&#10;Description automatically generated">
            <a:extLst>
              <a:ext uri="{FF2B5EF4-FFF2-40B4-BE49-F238E27FC236}">
                <a16:creationId xmlns:a16="http://schemas.microsoft.com/office/drawing/2014/main" id="{A7075F28-3AF7-45D4-BD95-4D76B167A75C}"/>
              </a:ext>
            </a:extLst>
          </p:cNvPr>
          <p:cNvPicPr>
            <a:picLocks/>
          </p:cNvPicPr>
          <p:nvPr/>
        </p:nvPicPr>
        <p:blipFill>
          <a:blip r:embed="rId3">
            <a:extLst>
              <a:ext uri="{28A0092B-C50C-407E-A947-70E740481C1C}">
                <a14:useLocalDpi xmlns:a14="http://schemas.microsoft.com/office/drawing/2010/main" val="0"/>
              </a:ext>
            </a:extLst>
          </a:blip>
          <a:stretch>
            <a:fillRect/>
          </a:stretch>
        </p:blipFill>
        <p:spPr>
          <a:xfrm>
            <a:off x="1601555" y="2526526"/>
            <a:ext cx="4230000" cy="3394800"/>
          </a:xfrm>
          <a:prstGeom prst="rect">
            <a:avLst/>
          </a:prstGeom>
        </p:spPr>
      </p:pic>
      <p:sp>
        <p:nvSpPr>
          <p:cNvPr id="15" name="TextBox 14">
            <a:extLst>
              <a:ext uri="{FF2B5EF4-FFF2-40B4-BE49-F238E27FC236}">
                <a16:creationId xmlns:a16="http://schemas.microsoft.com/office/drawing/2014/main" id="{1CD3E1D8-AF5C-4D2D-84B2-68D0C325F25B}"/>
              </a:ext>
            </a:extLst>
          </p:cNvPr>
          <p:cNvSpPr txBox="1"/>
          <p:nvPr/>
        </p:nvSpPr>
        <p:spPr>
          <a:xfrm>
            <a:off x="10481846" y="3143581"/>
            <a:ext cx="711428" cy="369332"/>
          </a:xfrm>
          <a:prstGeom prst="rect">
            <a:avLst/>
          </a:prstGeom>
          <a:noFill/>
        </p:spPr>
        <p:txBody>
          <a:bodyPr wrap="square" rtlCol="0">
            <a:spAutoFit/>
          </a:bodyPr>
          <a:lstStyle/>
          <a:p>
            <a:r>
              <a:rPr lang="en-PH" dirty="0"/>
              <a:t>(15)</a:t>
            </a:r>
          </a:p>
        </p:txBody>
      </p:sp>
      <p:sp>
        <p:nvSpPr>
          <p:cNvPr id="20" name="TextBox 19">
            <a:extLst>
              <a:ext uri="{FF2B5EF4-FFF2-40B4-BE49-F238E27FC236}">
                <a16:creationId xmlns:a16="http://schemas.microsoft.com/office/drawing/2014/main" id="{2E0EA0A4-E359-4A86-94F1-B54DB92B9FD3}"/>
              </a:ext>
            </a:extLst>
          </p:cNvPr>
          <p:cNvSpPr txBox="1"/>
          <p:nvPr/>
        </p:nvSpPr>
        <p:spPr>
          <a:xfrm>
            <a:off x="10483309" y="3790095"/>
            <a:ext cx="711428" cy="369332"/>
          </a:xfrm>
          <a:prstGeom prst="rect">
            <a:avLst/>
          </a:prstGeom>
          <a:noFill/>
        </p:spPr>
        <p:txBody>
          <a:bodyPr wrap="square" rtlCol="0">
            <a:spAutoFit/>
          </a:bodyPr>
          <a:lstStyle/>
          <a:p>
            <a:r>
              <a:rPr lang="en-PH" dirty="0"/>
              <a:t>(16)</a:t>
            </a:r>
          </a:p>
        </p:txBody>
      </p:sp>
      <p:sp>
        <p:nvSpPr>
          <p:cNvPr id="21" name="TextBox 20">
            <a:extLst>
              <a:ext uri="{FF2B5EF4-FFF2-40B4-BE49-F238E27FC236}">
                <a16:creationId xmlns:a16="http://schemas.microsoft.com/office/drawing/2014/main" id="{2055F319-61A3-4C38-B271-FF3EC318C95D}"/>
              </a:ext>
            </a:extLst>
          </p:cNvPr>
          <p:cNvSpPr txBox="1"/>
          <p:nvPr/>
        </p:nvSpPr>
        <p:spPr>
          <a:xfrm>
            <a:off x="10490555" y="4317130"/>
            <a:ext cx="711428" cy="369332"/>
          </a:xfrm>
          <a:prstGeom prst="rect">
            <a:avLst/>
          </a:prstGeom>
          <a:noFill/>
        </p:spPr>
        <p:txBody>
          <a:bodyPr wrap="square" rtlCol="0">
            <a:spAutoFit/>
          </a:bodyPr>
          <a:lstStyle/>
          <a:p>
            <a:r>
              <a:rPr lang="en-PH" dirty="0"/>
              <a:t>(17)</a:t>
            </a:r>
          </a:p>
        </p:txBody>
      </p:sp>
    </p:spTree>
    <p:extLst>
      <p:ext uri="{BB962C8B-B14F-4D97-AF65-F5344CB8AC3E}">
        <p14:creationId xmlns:p14="http://schemas.microsoft.com/office/powerpoint/2010/main" val="16153014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Evaluation</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1600753" y="2535446"/>
            <a:ext cx="8983489" cy="3554457"/>
          </a:xfrm>
        </p:spPr>
        <p:txBody>
          <a:bodyPr>
            <a:normAutofit/>
          </a:bodyPr>
          <a:lstStyle/>
          <a:p>
            <a:pPr marL="0" indent="0">
              <a:buNone/>
            </a:pPr>
            <a:r>
              <a:rPr lang="en-PH" dirty="0">
                <a:solidFill>
                  <a:schemeClr val="tx1"/>
                </a:solidFill>
              </a:rPr>
              <a:t>I give myself a score of 10/10 for producing all required output, and applying the image processing skills I have learned to determine the gravitational acceleration, </a:t>
            </a:r>
            <a:r>
              <a:rPr lang="en-PH" i="1" dirty="0">
                <a:solidFill>
                  <a:schemeClr val="tx1"/>
                </a:solidFill>
              </a:rPr>
              <a:t>g</a:t>
            </a:r>
            <a:r>
              <a:rPr lang="en-PH" dirty="0">
                <a:solidFill>
                  <a:schemeClr val="tx1"/>
                </a:solidFill>
              </a:rPr>
              <a:t>, from the two kinematic experiments conducted.</a:t>
            </a:r>
          </a:p>
          <a:p>
            <a:pPr marL="0" indent="0">
              <a:buNone/>
            </a:pPr>
            <a:r>
              <a:rPr lang="en-PH" dirty="0">
                <a:solidFill>
                  <a:schemeClr val="tx1"/>
                </a:solidFill>
              </a:rPr>
              <a:t>I would like to acknowledge my groupmates for this activity: Andy, </a:t>
            </a:r>
            <a:r>
              <a:rPr lang="en-PH" dirty="0" err="1">
                <a:solidFill>
                  <a:schemeClr val="tx1"/>
                </a:solidFill>
              </a:rPr>
              <a:t>Rhei</a:t>
            </a:r>
            <a:r>
              <a:rPr lang="en-PH" dirty="0">
                <a:solidFill>
                  <a:schemeClr val="tx1"/>
                </a:solidFill>
              </a:rPr>
              <a:t>, </a:t>
            </a:r>
            <a:r>
              <a:rPr lang="en-PH" dirty="0" err="1">
                <a:solidFill>
                  <a:schemeClr val="tx1"/>
                </a:solidFill>
              </a:rPr>
              <a:t>Yego</a:t>
            </a:r>
            <a:r>
              <a:rPr lang="en-PH" dirty="0">
                <a:solidFill>
                  <a:schemeClr val="tx1"/>
                </a:solidFill>
              </a:rPr>
              <a:t>, and Kim, for the experiments, brainstorming, and calculations.</a:t>
            </a:r>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a:t>Activity 11 - Basic Video Processing</a:t>
            </a:r>
            <a:endParaRPr lang="en-PH" sz="110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18</a:t>
            </a:fld>
            <a:endParaRPr lang="en-PH" sz="1200"/>
          </a:p>
        </p:txBody>
      </p:sp>
    </p:spTree>
    <p:extLst>
      <p:ext uri="{BB962C8B-B14F-4D97-AF65-F5344CB8AC3E}">
        <p14:creationId xmlns:p14="http://schemas.microsoft.com/office/powerpoint/2010/main" val="103987823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Tasks</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1600753" y="2535446"/>
            <a:ext cx="8983489" cy="3554457"/>
          </a:xfrm>
        </p:spPr>
        <p:txBody>
          <a:bodyPr>
            <a:normAutofit/>
          </a:bodyPr>
          <a:lstStyle/>
          <a:p>
            <a:pPr>
              <a:buFont typeface="Wingdings" panose="05000000000000000000" pitchFamily="2" charset="2"/>
              <a:buChar char="v"/>
            </a:pPr>
            <a:r>
              <a:rPr lang="en-PH" dirty="0">
                <a:solidFill>
                  <a:schemeClr val="tx1"/>
                </a:solidFill>
              </a:rPr>
              <a:t> Integration of image processing skills (image segmentation, morphological operations, blob analysis, etc.)</a:t>
            </a:r>
          </a:p>
          <a:p>
            <a:pPr>
              <a:buFont typeface="Wingdings" panose="05000000000000000000" pitchFamily="2" charset="2"/>
              <a:buChar char="v"/>
            </a:pPr>
            <a:r>
              <a:rPr lang="en-PH" dirty="0">
                <a:solidFill>
                  <a:schemeClr val="tx1"/>
                </a:solidFill>
              </a:rPr>
              <a:t> Determination of the gravitational acceleration, </a:t>
            </a:r>
            <a:r>
              <a:rPr lang="en-PH" i="1" dirty="0">
                <a:solidFill>
                  <a:schemeClr val="tx1"/>
                </a:solidFill>
              </a:rPr>
              <a:t>g</a:t>
            </a:r>
            <a:r>
              <a:rPr lang="en-PH" dirty="0">
                <a:solidFill>
                  <a:schemeClr val="tx1"/>
                </a:solidFill>
              </a:rPr>
              <a:t>, via basic video processing</a:t>
            </a:r>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a:t>Activity 11 - Basic Video Processing</a:t>
            </a:r>
            <a:endParaRPr lang="en-PH" sz="110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2</a:t>
            </a:fld>
            <a:endParaRPr lang="en-PH" sz="1200"/>
          </a:p>
        </p:txBody>
      </p:sp>
    </p:spTree>
    <p:extLst>
      <p:ext uri="{BB962C8B-B14F-4D97-AF65-F5344CB8AC3E}">
        <p14:creationId xmlns:p14="http://schemas.microsoft.com/office/powerpoint/2010/main" val="287560944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Kinematic Experiment</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1600753" y="2535446"/>
            <a:ext cx="8983489" cy="3554457"/>
          </a:xfrm>
        </p:spPr>
        <p:txBody>
          <a:bodyPr anchor="t">
            <a:normAutofit/>
          </a:bodyPr>
          <a:lstStyle/>
          <a:p>
            <a:pPr>
              <a:lnSpc>
                <a:spcPct val="150000"/>
              </a:lnSpc>
              <a:buFont typeface="Wingdings" panose="05000000000000000000" pitchFamily="2" charset="2"/>
              <a:buChar char="v"/>
            </a:pPr>
            <a:r>
              <a:rPr lang="en-PH" dirty="0">
                <a:solidFill>
                  <a:schemeClr val="tx1"/>
                </a:solidFill>
              </a:rPr>
              <a:t> Using a ping-pong ball of known length (40 mm), two simple kinematic experiments were conducted: </a:t>
            </a:r>
            <a:r>
              <a:rPr lang="en-PH" u="sng" dirty="0">
                <a:solidFill>
                  <a:schemeClr val="tx1"/>
                </a:solidFill>
              </a:rPr>
              <a:t>ball drop</a:t>
            </a:r>
            <a:r>
              <a:rPr lang="en-PH" dirty="0">
                <a:solidFill>
                  <a:schemeClr val="tx1"/>
                </a:solidFill>
              </a:rPr>
              <a:t> and </a:t>
            </a:r>
            <a:r>
              <a:rPr lang="en-PH" u="sng" dirty="0">
                <a:solidFill>
                  <a:schemeClr val="tx1"/>
                </a:solidFill>
              </a:rPr>
              <a:t>projectile motion</a:t>
            </a:r>
            <a:r>
              <a:rPr lang="en-PH" dirty="0">
                <a:solidFill>
                  <a:schemeClr val="tx1"/>
                </a:solidFill>
              </a:rPr>
              <a:t>.</a:t>
            </a:r>
          </a:p>
          <a:p>
            <a:pPr marL="0" indent="0">
              <a:buNone/>
            </a:pPr>
            <a:endParaRPr lang="en-PH" u="sng" dirty="0">
              <a:solidFill>
                <a:schemeClr val="tx1"/>
              </a:solidFill>
            </a:endParaRPr>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dirty="0"/>
              <a:t>Activity 11 - Basic Video Processing</a:t>
            </a:r>
            <a:endParaRPr lang="en-PH" sz="1100" dirty="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3</a:t>
            </a:fld>
            <a:endParaRPr lang="en-PH" sz="1200"/>
          </a:p>
        </p:txBody>
      </p:sp>
      <p:pic>
        <p:nvPicPr>
          <p:cNvPr id="6" name="FF1">
            <a:hlinkClick r:id="" action="ppaction://media"/>
            <a:extLst>
              <a:ext uri="{FF2B5EF4-FFF2-40B4-BE49-F238E27FC236}">
                <a16:creationId xmlns:a16="http://schemas.microsoft.com/office/drawing/2014/main" id="{86925EF0-CFD7-4E6E-BC09-9F2FA6E6D20B}"/>
              </a:ext>
            </a:extLst>
          </p:cNvPr>
          <p:cNvPicPr>
            <a:picLocks noChangeAspect="1"/>
          </p:cNvPicPr>
          <p:nvPr>
            <a:videoFile r:link="rId1"/>
            <p:extLst>
              <p:ext uri="{DAA4B4D4-6D71-4841-9C94-3DE7FCFB9230}">
                <p14:media xmlns:p14="http://schemas.microsoft.com/office/powerpoint/2010/main" r:embed="rId2">
                  <p14:trim end="5386"/>
                </p14:media>
              </p:ext>
            </p:extLst>
          </p:nvPr>
        </p:nvPicPr>
        <p:blipFill>
          <a:blip r:embed="rId5"/>
          <a:stretch>
            <a:fillRect/>
          </a:stretch>
        </p:blipFill>
        <p:spPr>
          <a:xfrm>
            <a:off x="2030644" y="3584156"/>
            <a:ext cx="4221043" cy="2374337"/>
          </a:xfrm>
          <a:prstGeom prst="rect">
            <a:avLst/>
          </a:prstGeom>
        </p:spPr>
      </p:pic>
      <p:pic>
        <p:nvPicPr>
          <p:cNvPr id="7" name="P2">
            <a:hlinkClick r:id="" action="ppaction://media"/>
            <a:extLst>
              <a:ext uri="{FF2B5EF4-FFF2-40B4-BE49-F238E27FC236}">
                <a16:creationId xmlns:a16="http://schemas.microsoft.com/office/drawing/2014/main" id="{F4EB6833-3E45-455E-A33E-1A58D3D198E5}"/>
              </a:ext>
            </a:extLst>
          </p:cNvPr>
          <p:cNvPicPr>
            <a:picLocks noChangeAspect="1"/>
          </p:cNvPicPr>
          <p:nvPr>
            <a:videoFile r:link="rId1"/>
            <p:extLst>
              <p:ext uri="{DAA4B4D4-6D71-4841-9C94-3DE7FCFB9230}">
                <p14:media xmlns:p14="http://schemas.microsoft.com/office/powerpoint/2010/main" r:embed="rId3">
                  <p14:trim end="2246"/>
                </p14:media>
              </p:ext>
            </p:extLst>
          </p:nvPr>
        </p:nvPicPr>
        <p:blipFill>
          <a:blip r:embed="rId6"/>
          <a:stretch>
            <a:fillRect/>
          </a:stretch>
        </p:blipFill>
        <p:spPr>
          <a:xfrm>
            <a:off x="6681976" y="3582493"/>
            <a:ext cx="4224000" cy="2376000"/>
          </a:xfrm>
          <a:prstGeom prst="rect">
            <a:avLst/>
          </a:prstGeom>
        </p:spPr>
      </p:pic>
      <p:sp>
        <p:nvSpPr>
          <p:cNvPr id="8" name="TextBox 7">
            <a:extLst>
              <a:ext uri="{FF2B5EF4-FFF2-40B4-BE49-F238E27FC236}">
                <a16:creationId xmlns:a16="http://schemas.microsoft.com/office/drawing/2014/main" id="{D74778B2-2F4C-400E-8635-B0ACA67EBEB6}"/>
              </a:ext>
            </a:extLst>
          </p:cNvPr>
          <p:cNvSpPr txBox="1"/>
          <p:nvPr/>
        </p:nvSpPr>
        <p:spPr>
          <a:xfrm>
            <a:off x="2638697" y="5923657"/>
            <a:ext cx="7142088" cy="215444"/>
          </a:xfrm>
          <a:prstGeom prst="rect">
            <a:avLst/>
          </a:prstGeom>
          <a:noFill/>
        </p:spPr>
        <p:txBody>
          <a:bodyPr wrap="square" rtlCol="0">
            <a:spAutoFit/>
          </a:bodyPr>
          <a:lstStyle/>
          <a:p>
            <a:pPr algn="ctr"/>
            <a:r>
              <a:rPr lang="en-PH" sz="800" dirty="0"/>
              <a:t>Figure 1. Kinematic experiments: (left) ball drop, (right) projectile motion.</a:t>
            </a:r>
          </a:p>
        </p:txBody>
      </p:sp>
      <p:cxnSp>
        <p:nvCxnSpPr>
          <p:cNvPr id="11" name="Straight Arrow Connector 10">
            <a:extLst>
              <a:ext uri="{FF2B5EF4-FFF2-40B4-BE49-F238E27FC236}">
                <a16:creationId xmlns:a16="http://schemas.microsoft.com/office/drawing/2014/main" id="{D684DC42-60BD-4075-A3CB-56DA69226BC5}"/>
              </a:ext>
            </a:extLst>
          </p:cNvPr>
          <p:cNvCxnSpPr/>
          <p:nvPr/>
        </p:nvCxnSpPr>
        <p:spPr>
          <a:xfrm>
            <a:off x="1497874" y="3692434"/>
            <a:ext cx="374469" cy="0"/>
          </a:xfrm>
          <a:prstGeom prst="straightConnector1">
            <a:avLst/>
          </a:prstGeom>
          <a:ln>
            <a:solidFill>
              <a:srgbClr val="BB6517"/>
            </a:solidFill>
            <a:tailEnd type="triangle"/>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AE1A026-3697-4DFC-B514-A7C5741503C3}"/>
              </a:ext>
            </a:extLst>
          </p:cNvPr>
          <p:cNvCxnSpPr>
            <a:cxnSpLocks/>
          </p:cNvCxnSpPr>
          <p:nvPr/>
        </p:nvCxnSpPr>
        <p:spPr>
          <a:xfrm>
            <a:off x="1493111" y="3692434"/>
            <a:ext cx="0" cy="329497"/>
          </a:xfrm>
          <a:prstGeom prst="straightConnector1">
            <a:avLst/>
          </a:prstGeom>
          <a:ln>
            <a:solidFill>
              <a:srgbClr val="BB6517"/>
            </a:solidFill>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0AD87C59-136C-46D8-96EB-7A018164E7E1}"/>
              </a:ext>
            </a:extLst>
          </p:cNvPr>
          <p:cNvSpPr txBox="1"/>
          <p:nvPr/>
        </p:nvSpPr>
        <p:spPr>
          <a:xfrm>
            <a:off x="1489962" y="3477113"/>
            <a:ext cx="179007" cy="246221"/>
          </a:xfrm>
          <a:prstGeom prst="rect">
            <a:avLst/>
          </a:prstGeom>
          <a:noFill/>
        </p:spPr>
        <p:txBody>
          <a:bodyPr wrap="square" rtlCol="0">
            <a:spAutoFit/>
          </a:bodyPr>
          <a:lstStyle/>
          <a:p>
            <a:r>
              <a:rPr lang="en-PH" sz="1000" dirty="0">
                <a:solidFill>
                  <a:srgbClr val="BB6517"/>
                </a:solidFill>
              </a:rPr>
              <a:t>x</a:t>
            </a:r>
          </a:p>
        </p:txBody>
      </p:sp>
      <p:sp>
        <p:nvSpPr>
          <p:cNvPr id="24" name="TextBox 23">
            <a:extLst>
              <a:ext uri="{FF2B5EF4-FFF2-40B4-BE49-F238E27FC236}">
                <a16:creationId xmlns:a16="http://schemas.microsoft.com/office/drawing/2014/main" id="{8E7FF991-EA05-4ECE-A797-367389B5721D}"/>
              </a:ext>
            </a:extLst>
          </p:cNvPr>
          <p:cNvSpPr txBox="1"/>
          <p:nvPr/>
        </p:nvSpPr>
        <p:spPr>
          <a:xfrm>
            <a:off x="1307661" y="3707152"/>
            <a:ext cx="179007" cy="246221"/>
          </a:xfrm>
          <a:prstGeom prst="rect">
            <a:avLst/>
          </a:prstGeom>
          <a:noFill/>
        </p:spPr>
        <p:txBody>
          <a:bodyPr wrap="square" rtlCol="0">
            <a:spAutoFit/>
          </a:bodyPr>
          <a:lstStyle/>
          <a:p>
            <a:r>
              <a:rPr lang="en-PH" sz="1000" dirty="0">
                <a:solidFill>
                  <a:srgbClr val="BB6517"/>
                </a:solidFill>
              </a:rPr>
              <a:t>y</a:t>
            </a:r>
          </a:p>
        </p:txBody>
      </p:sp>
    </p:spTree>
    <p:extLst>
      <p:ext uri="{BB962C8B-B14F-4D97-AF65-F5344CB8AC3E}">
        <p14:creationId xmlns:p14="http://schemas.microsoft.com/office/powerpoint/2010/main" val="32331880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6"/>
                                        </p:tgtEl>
                                      </p:cBhvr>
                                    </p:cmd>
                                  </p:childTnLst>
                                </p:cTn>
                              </p:par>
                            </p:childTnLst>
                          </p:cTn>
                        </p:par>
                      </p:childTnLst>
                    </p:cTn>
                  </p:par>
                  <p:par>
                    <p:cTn id="7" fill="hold">
                      <p:stCondLst>
                        <p:cond delay="indefinite"/>
                      </p:stCondLst>
                      <p:childTnLst>
                        <p:par>
                          <p:cTn id="8" fill="hold">
                            <p:stCondLst>
                              <p:cond delay="0"/>
                            </p:stCondLst>
                            <p:childTnLst>
                              <p:par>
                                <p:cTn id="9" presetID="1" presetClass="mediacall" presetSubtype="0" fill="hold" nodeType="clickEffect">
                                  <p:stCondLst>
                                    <p:cond delay="0"/>
                                  </p:stCondLst>
                                  <p:childTnLst>
                                    <p:cmd type="call" cmd="playFrom(0.0)">
                                      <p:cBhvr>
                                        <p:cTn id="10"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1" fill="hold" display="0">
                  <p:stCondLst>
                    <p:cond delay="indefinite"/>
                  </p:stCondLst>
                </p:cTn>
                <p:tgtEl>
                  <p:spTgt spid="6"/>
                </p:tgtEl>
              </p:cMediaNode>
            </p:video>
            <p:seq concurrent="1" nextAc="seek">
              <p:cTn id="12" restart="whenNotActive" fill="hold" evtFilter="cancelBubble" nodeType="interactiveSeq">
                <p:stCondLst>
                  <p:cond evt="onClick" delay="0">
                    <p:tgtEl>
                      <p:spTgt spid="6"/>
                    </p:tgtEl>
                  </p:cond>
                </p:stCondLst>
                <p:endSync evt="end" delay="0">
                  <p:rtn val="all"/>
                </p:endSync>
                <p:childTnLst>
                  <p:par>
                    <p:cTn id="13" fill="hold">
                      <p:stCondLst>
                        <p:cond delay="0"/>
                      </p:stCondLst>
                      <p:childTnLst>
                        <p:par>
                          <p:cTn id="14" fill="hold">
                            <p:stCondLst>
                              <p:cond delay="0"/>
                            </p:stCondLst>
                            <p:childTnLst>
                              <p:par>
                                <p:cTn id="15" presetID="2" presetClass="mediacall" presetSubtype="0" fill="hold" nodeType="clickEffect">
                                  <p:stCondLst>
                                    <p:cond delay="0"/>
                                  </p:stCondLst>
                                  <p:childTnLst>
                                    <p:cmd type="call" cmd="togglePause">
                                      <p:cBhvr>
                                        <p:cTn id="16" dur="1" fill="hold"/>
                                        <p:tgtEl>
                                          <p:spTgt spid="6"/>
                                        </p:tgtEl>
                                      </p:cBhvr>
                                    </p:cmd>
                                  </p:childTnLst>
                                </p:cTn>
                              </p:par>
                            </p:childTnLst>
                          </p:cTn>
                        </p:par>
                      </p:childTnLst>
                    </p:cTn>
                  </p:par>
                </p:childTnLst>
              </p:cTn>
              <p:nextCondLst>
                <p:cond evt="onClick" delay="0">
                  <p:tgtEl>
                    <p:spTgt spid="6"/>
                  </p:tgtEl>
                </p:cond>
              </p:nextCondLst>
            </p:seq>
            <p:video>
              <p:cMediaNode vol="80000">
                <p:cTn id="17" fill="hold" display="0">
                  <p:stCondLst>
                    <p:cond delay="indefinite"/>
                  </p:stCondLst>
                </p:cTn>
                <p:tgtEl>
                  <p:spTgt spid="7"/>
                </p:tgtEl>
              </p:cMediaNode>
            </p:video>
            <p:seq concurrent="1" nextAc="seek">
              <p:cTn id="18" restart="whenNotActive" fill="hold" evtFilter="cancelBubble" nodeType="interactiveSeq">
                <p:stCondLst>
                  <p:cond evt="onClick" delay="0">
                    <p:tgtEl>
                      <p:spTgt spid="7"/>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Procedure</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1600753" y="2535446"/>
            <a:ext cx="8983489" cy="3554457"/>
          </a:xfrm>
        </p:spPr>
        <p:txBody>
          <a:bodyPr anchor="t">
            <a:normAutofit/>
          </a:bodyPr>
          <a:lstStyle/>
          <a:p>
            <a:pPr>
              <a:lnSpc>
                <a:spcPct val="150000"/>
              </a:lnSpc>
              <a:buFont typeface="Wingdings" panose="05000000000000000000" pitchFamily="2" charset="2"/>
              <a:buChar char="v"/>
            </a:pPr>
            <a:r>
              <a:rPr lang="en-PH" dirty="0">
                <a:solidFill>
                  <a:schemeClr val="tx1"/>
                </a:solidFill>
              </a:rPr>
              <a:t> Videos were trimmed at frames where: (start) the ball was released, and (end) first landed on the ground.</a:t>
            </a:r>
          </a:p>
          <a:p>
            <a:pPr marL="0" indent="0">
              <a:buNone/>
            </a:pPr>
            <a:endParaRPr lang="en-PH" u="sng" dirty="0">
              <a:solidFill>
                <a:schemeClr val="tx1"/>
              </a:solidFill>
            </a:endParaRPr>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a:t>Activity 11 - Basic Video Processing</a:t>
            </a:r>
            <a:endParaRPr lang="en-PH" sz="110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4</a:t>
            </a:fld>
            <a:endParaRPr lang="en-PH" sz="1200"/>
          </a:p>
        </p:txBody>
      </p:sp>
      <p:pic>
        <p:nvPicPr>
          <p:cNvPr id="17" name="Picture 16" descr="A picture containing dark, sitting, table, black&#10;&#10;Description automatically generated">
            <a:extLst>
              <a:ext uri="{FF2B5EF4-FFF2-40B4-BE49-F238E27FC236}">
                <a16:creationId xmlns:a16="http://schemas.microsoft.com/office/drawing/2014/main" id="{E524788B-EC40-4B62-A54F-D0D21DE18E0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9365" y="3582493"/>
            <a:ext cx="4224000" cy="2376000"/>
          </a:xfrm>
          <a:prstGeom prst="rect">
            <a:avLst/>
          </a:prstGeom>
        </p:spPr>
      </p:pic>
      <p:pic>
        <p:nvPicPr>
          <p:cNvPr id="19" name="Picture 18" descr="A very dark room&#10;&#10;Description automatically generated">
            <a:extLst>
              <a:ext uri="{FF2B5EF4-FFF2-40B4-BE49-F238E27FC236}">
                <a16:creationId xmlns:a16="http://schemas.microsoft.com/office/drawing/2014/main" id="{3F00FBAA-66AE-4B61-A5F5-1C42912541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1976" y="3582493"/>
            <a:ext cx="4224000" cy="2376000"/>
          </a:xfrm>
          <a:prstGeom prst="rect">
            <a:avLst/>
          </a:prstGeom>
        </p:spPr>
      </p:pic>
      <p:sp>
        <p:nvSpPr>
          <p:cNvPr id="13" name="TextBox 12">
            <a:extLst>
              <a:ext uri="{FF2B5EF4-FFF2-40B4-BE49-F238E27FC236}">
                <a16:creationId xmlns:a16="http://schemas.microsoft.com/office/drawing/2014/main" id="{5340520D-D1B1-4020-ACD8-6F65C8BD9521}"/>
              </a:ext>
            </a:extLst>
          </p:cNvPr>
          <p:cNvSpPr txBox="1"/>
          <p:nvPr/>
        </p:nvSpPr>
        <p:spPr>
          <a:xfrm>
            <a:off x="2638697" y="5923657"/>
            <a:ext cx="7142088" cy="215444"/>
          </a:xfrm>
          <a:prstGeom prst="rect">
            <a:avLst/>
          </a:prstGeom>
          <a:noFill/>
        </p:spPr>
        <p:txBody>
          <a:bodyPr wrap="square" rtlCol="0">
            <a:spAutoFit/>
          </a:bodyPr>
          <a:lstStyle/>
          <a:p>
            <a:pPr algn="ctr"/>
            <a:r>
              <a:rPr lang="en-PH" sz="800" dirty="0"/>
              <a:t>Figure 2. Trimmed videos: (left) ball drop, (right) projectile motion.</a:t>
            </a:r>
          </a:p>
        </p:txBody>
      </p:sp>
    </p:spTree>
    <p:extLst>
      <p:ext uri="{BB962C8B-B14F-4D97-AF65-F5344CB8AC3E}">
        <p14:creationId xmlns:p14="http://schemas.microsoft.com/office/powerpoint/2010/main" val="315311794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Procedure</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1600753" y="2535446"/>
            <a:ext cx="8983489" cy="3554457"/>
          </a:xfrm>
        </p:spPr>
        <p:txBody>
          <a:bodyPr anchor="t">
            <a:normAutofit/>
          </a:bodyPr>
          <a:lstStyle/>
          <a:p>
            <a:pPr>
              <a:lnSpc>
                <a:spcPct val="150000"/>
              </a:lnSpc>
              <a:buFont typeface="Wingdings" panose="05000000000000000000" pitchFamily="2" charset="2"/>
              <a:buChar char="v"/>
            </a:pPr>
            <a:r>
              <a:rPr lang="en-PH" dirty="0">
                <a:solidFill>
                  <a:schemeClr val="tx1"/>
                </a:solidFill>
              </a:rPr>
              <a:t> Color segmentation was used to segment the ping-pong ball from the background.</a:t>
            </a:r>
          </a:p>
          <a:p>
            <a:pPr marL="0" indent="0">
              <a:buNone/>
            </a:pPr>
            <a:endParaRPr lang="en-PH" u="sng" dirty="0">
              <a:solidFill>
                <a:schemeClr val="tx1"/>
              </a:solidFill>
            </a:endParaRPr>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a:t>Activity 11 - Basic Video Processing</a:t>
            </a:r>
            <a:endParaRPr lang="en-PH" sz="110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5</a:t>
            </a:fld>
            <a:endParaRPr lang="en-PH" sz="1200"/>
          </a:p>
        </p:txBody>
      </p:sp>
      <p:pic>
        <p:nvPicPr>
          <p:cNvPr id="20" name="Picture 19" descr="A picture containing flower&#10;&#10;Description automatically generated">
            <a:extLst>
              <a:ext uri="{FF2B5EF4-FFF2-40B4-BE49-F238E27FC236}">
                <a16:creationId xmlns:a16="http://schemas.microsoft.com/office/drawing/2014/main" id="{F751F118-F065-470C-BB52-9F8F1C8840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9365" y="3582493"/>
            <a:ext cx="4224000" cy="2376000"/>
          </a:xfrm>
          <a:prstGeom prst="rect">
            <a:avLst/>
          </a:prstGeom>
        </p:spPr>
      </p:pic>
      <p:pic>
        <p:nvPicPr>
          <p:cNvPr id="21" name="Picture 20" descr="A close up of a logo&#10;&#10;Description automatically generated">
            <a:extLst>
              <a:ext uri="{FF2B5EF4-FFF2-40B4-BE49-F238E27FC236}">
                <a16:creationId xmlns:a16="http://schemas.microsoft.com/office/drawing/2014/main" id="{AA6E1F04-05A4-4796-9FE1-4EAA482349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1976" y="3582493"/>
            <a:ext cx="4224000" cy="2376000"/>
          </a:xfrm>
          <a:prstGeom prst="rect">
            <a:avLst/>
          </a:prstGeom>
        </p:spPr>
      </p:pic>
      <p:sp>
        <p:nvSpPr>
          <p:cNvPr id="13" name="TextBox 12">
            <a:extLst>
              <a:ext uri="{FF2B5EF4-FFF2-40B4-BE49-F238E27FC236}">
                <a16:creationId xmlns:a16="http://schemas.microsoft.com/office/drawing/2014/main" id="{93D9BC65-289C-443A-87E6-DCFB5E41030F}"/>
              </a:ext>
            </a:extLst>
          </p:cNvPr>
          <p:cNvSpPr txBox="1"/>
          <p:nvPr/>
        </p:nvSpPr>
        <p:spPr>
          <a:xfrm>
            <a:off x="2638697" y="5923657"/>
            <a:ext cx="7142088" cy="215444"/>
          </a:xfrm>
          <a:prstGeom prst="rect">
            <a:avLst/>
          </a:prstGeom>
          <a:noFill/>
        </p:spPr>
        <p:txBody>
          <a:bodyPr wrap="square" rtlCol="0">
            <a:spAutoFit/>
          </a:bodyPr>
          <a:lstStyle/>
          <a:p>
            <a:pPr algn="ctr"/>
            <a:r>
              <a:rPr lang="en-PH" sz="800" dirty="0"/>
              <a:t>Figure 3. Segmented frames: (left) ball drop, (right) projectile motion.</a:t>
            </a:r>
          </a:p>
        </p:txBody>
      </p:sp>
    </p:spTree>
    <p:extLst>
      <p:ext uri="{BB962C8B-B14F-4D97-AF65-F5344CB8AC3E}">
        <p14:creationId xmlns:p14="http://schemas.microsoft.com/office/powerpoint/2010/main" val="3860912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Procedure</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1600753" y="2535446"/>
            <a:ext cx="8983489" cy="3554457"/>
          </a:xfrm>
        </p:spPr>
        <p:txBody>
          <a:bodyPr anchor="t">
            <a:normAutofit/>
          </a:bodyPr>
          <a:lstStyle/>
          <a:p>
            <a:pPr>
              <a:lnSpc>
                <a:spcPct val="150000"/>
              </a:lnSpc>
              <a:buFont typeface="Wingdings" panose="05000000000000000000" pitchFamily="2" charset="2"/>
              <a:buChar char="v"/>
            </a:pPr>
            <a:r>
              <a:rPr lang="en-PH" dirty="0">
                <a:solidFill>
                  <a:schemeClr val="tx1"/>
                </a:solidFill>
              </a:rPr>
              <a:t> The ping-pong ball from some segmented </a:t>
            </a:r>
            <a:r>
              <a:rPr lang="en-PH">
                <a:solidFill>
                  <a:schemeClr val="tx1"/>
                </a:solidFill>
              </a:rPr>
              <a:t>frames appears </a:t>
            </a:r>
            <a:r>
              <a:rPr lang="en-PH" dirty="0">
                <a:solidFill>
                  <a:schemeClr val="tx1"/>
                </a:solidFill>
              </a:rPr>
              <a:t>stretched (which is probably due to the low FPS of the camera used: 30 FPS </a:t>
            </a:r>
            <a:r>
              <a:rPr lang="en-PH" dirty="0" err="1">
                <a:solidFill>
                  <a:schemeClr val="tx1"/>
                </a:solidFill>
              </a:rPr>
              <a:t>Oppo</a:t>
            </a:r>
            <a:r>
              <a:rPr lang="en-PH" dirty="0">
                <a:solidFill>
                  <a:schemeClr val="tx1"/>
                </a:solidFill>
              </a:rPr>
              <a:t> F5).</a:t>
            </a:r>
            <a:endParaRPr lang="en-PH" u="sng" dirty="0">
              <a:solidFill>
                <a:schemeClr val="tx1"/>
              </a:solidFill>
            </a:endParaRPr>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a:t>Activity 11 - Basic Video Processing</a:t>
            </a:r>
            <a:endParaRPr lang="en-PH" sz="110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6</a:t>
            </a:fld>
            <a:endParaRPr lang="en-PH" sz="1200"/>
          </a:p>
        </p:txBody>
      </p:sp>
      <p:pic>
        <p:nvPicPr>
          <p:cNvPr id="20" name="Picture 19" descr="A picture containing flower&#10;&#10;Description automatically generated">
            <a:extLst>
              <a:ext uri="{FF2B5EF4-FFF2-40B4-BE49-F238E27FC236}">
                <a16:creationId xmlns:a16="http://schemas.microsoft.com/office/drawing/2014/main" id="{F751F118-F065-470C-BB52-9F8F1C8840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29365" y="3582493"/>
            <a:ext cx="4224000" cy="2376000"/>
          </a:xfrm>
          <a:prstGeom prst="rect">
            <a:avLst/>
          </a:prstGeom>
        </p:spPr>
      </p:pic>
      <p:pic>
        <p:nvPicPr>
          <p:cNvPr id="21" name="Picture 20" descr="A close up of a logo&#10;&#10;Description automatically generated">
            <a:extLst>
              <a:ext uri="{FF2B5EF4-FFF2-40B4-BE49-F238E27FC236}">
                <a16:creationId xmlns:a16="http://schemas.microsoft.com/office/drawing/2014/main" id="{AA6E1F04-05A4-4796-9FE1-4EAA4823494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681976" y="3582493"/>
            <a:ext cx="4224000" cy="2376000"/>
          </a:xfrm>
          <a:prstGeom prst="rect">
            <a:avLst/>
          </a:prstGeom>
        </p:spPr>
      </p:pic>
      <p:sp>
        <p:nvSpPr>
          <p:cNvPr id="13" name="TextBox 12">
            <a:extLst>
              <a:ext uri="{FF2B5EF4-FFF2-40B4-BE49-F238E27FC236}">
                <a16:creationId xmlns:a16="http://schemas.microsoft.com/office/drawing/2014/main" id="{21C00945-2FF2-446D-BE41-5EB1ADB0C650}"/>
              </a:ext>
            </a:extLst>
          </p:cNvPr>
          <p:cNvSpPr txBox="1"/>
          <p:nvPr/>
        </p:nvSpPr>
        <p:spPr>
          <a:xfrm>
            <a:off x="2638697" y="5923657"/>
            <a:ext cx="7142088" cy="215444"/>
          </a:xfrm>
          <a:prstGeom prst="rect">
            <a:avLst/>
          </a:prstGeom>
          <a:noFill/>
        </p:spPr>
        <p:txBody>
          <a:bodyPr wrap="square" rtlCol="0">
            <a:spAutoFit/>
          </a:bodyPr>
          <a:lstStyle/>
          <a:p>
            <a:pPr algn="ctr"/>
            <a:r>
              <a:rPr lang="en-PH" sz="800" dirty="0"/>
              <a:t>Figure 3. Segmented frames: (left) ball drop, (right) projectile motion.</a:t>
            </a:r>
          </a:p>
        </p:txBody>
      </p:sp>
    </p:spTree>
    <p:extLst>
      <p:ext uri="{BB962C8B-B14F-4D97-AF65-F5344CB8AC3E}">
        <p14:creationId xmlns:p14="http://schemas.microsoft.com/office/powerpoint/2010/main" val="73446890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Procedure</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1600752" y="2535446"/>
            <a:ext cx="9541729" cy="3554457"/>
          </a:xfrm>
        </p:spPr>
        <p:txBody>
          <a:bodyPr anchor="t">
            <a:normAutofit/>
          </a:bodyPr>
          <a:lstStyle/>
          <a:p>
            <a:pPr>
              <a:lnSpc>
                <a:spcPct val="150000"/>
              </a:lnSpc>
              <a:buFont typeface="Wingdings" panose="05000000000000000000" pitchFamily="2" charset="2"/>
              <a:buChar char="v"/>
            </a:pPr>
            <a:r>
              <a:rPr lang="en-PH" dirty="0">
                <a:solidFill>
                  <a:schemeClr val="tx1"/>
                </a:solidFill>
              </a:rPr>
              <a:t> The true position of the ball in these cases are the circles fitted at the end of the stretched segmentations. For the projectile motion, the region of the unnecessary blob was cropped.</a:t>
            </a:r>
            <a:endParaRPr lang="en-PH" u="sng" dirty="0">
              <a:solidFill>
                <a:schemeClr val="tx1"/>
              </a:solidFill>
            </a:endParaRPr>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a:t>Activity 11 - Basic Video Processing</a:t>
            </a:r>
            <a:endParaRPr lang="en-PH" sz="110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7</a:t>
            </a:fld>
            <a:endParaRPr lang="en-PH" sz="1200"/>
          </a:p>
        </p:txBody>
      </p:sp>
      <p:pic>
        <p:nvPicPr>
          <p:cNvPr id="17" name="Picture 16" descr="A close up of a logo&#10;&#10;Description automatically generated">
            <a:extLst>
              <a:ext uri="{FF2B5EF4-FFF2-40B4-BE49-F238E27FC236}">
                <a16:creationId xmlns:a16="http://schemas.microsoft.com/office/drawing/2014/main" id="{89B9E61C-69E6-413D-A867-1793095E7EF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79554" y="3582493"/>
            <a:ext cx="4224000" cy="2376000"/>
          </a:xfrm>
          <a:prstGeom prst="rect">
            <a:avLst/>
          </a:prstGeom>
        </p:spPr>
      </p:pic>
      <p:pic>
        <p:nvPicPr>
          <p:cNvPr id="19" name="Picture 18" descr="A star in the background&#10;&#10;Description automatically generated">
            <a:extLst>
              <a:ext uri="{FF2B5EF4-FFF2-40B4-BE49-F238E27FC236}">
                <a16:creationId xmlns:a16="http://schemas.microsoft.com/office/drawing/2014/main" id="{CD852062-D894-4650-88BC-C1DF2B5141B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9365" y="3582493"/>
            <a:ext cx="4224000" cy="2376000"/>
          </a:xfrm>
          <a:prstGeom prst="rect">
            <a:avLst/>
          </a:prstGeom>
        </p:spPr>
      </p:pic>
      <p:sp>
        <p:nvSpPr>
          <p:cNvPr id="13" name="TextBox 12">
            <a:extLst>
              <a:ext uri="{FF2B5EF4-FFF2-40B4-BE49-F238E27FC236}">
                <a16:creationId xmlns:a16="http://schemas.microsoft.com/office/drawing/2014/main" id="{48D7ACD8-7857-4E92-89C3-B4374D2E20B4}"/>
              </a:ext>
            </a:extLst>
          </p:cNvPr>
          <p:cNvSpPr txBox="1"/>
          <p:nvPr/>
        </p:nvSpPr>
        <p:spPr>
          <a:xfrm>
            <a:off x="2638697" y="5923657"/>
            <a:ext cx="7142088" cy="215444"/>
          </a:xfrm>
          <a:prstGeom prst="rect">
            <a:avLst/>
          </a:prstGeom>
          <a:noFill/>
        </p:spPr>
        <p:txBody>
          <a:bodyPr wrap="square" rtlCol="0">
            <a:spAutoFit/>
          </a:bodyPr>
          <a:lstStyle/>
          <a:p>
            <a:pPr algn="ctr"/>
            <a:r>
              <a:rPr lang="en-PH" sz="800" dirty="0"/>
              <a:t>Figure 4. Segmented frames: (left) ball drop, (right) projectile motion. Red circle indicates true position of ping-pong ball.</a:t>
            </a:r>
          </a:p>
        </p:txBody>
      </p:sp>
    </p:spTree>
    <p:extLst>
      <p:ext uri="{BB962C8B-B14F-4D97-AF65-F5344CB8AC3E}">
        <p14:creationId xmlns:p14="http://schemas.microsoft.com/office/powerpoint/2010/main" val="19184698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Procedure</a:t>
            </a: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1600752" y="2535446"/>
            <a:ext cx="9541729" cy="3554457"/>
          </a:xfrm>
        </p:spPr>
        <p:txBody>
          <a:bodyPr anchor="t">
            <a:normAutofit/>
          </a:bodyPr>
          <a:lstStyle/>
          <a:p>
            <a:pPr>
              <a:lnSpc>
                <a:spcPct val="150000"/>
              </a:lnSpc>
              <a:buFont typeface="Wingdings" panose="05000000000000000000" pitchFamily="2" charset="2"/>
              <a:buChar char="v"/>
            </a:pPr>
            <a:r>
              <a:rPr lang="en-PH" dirty="0">
                <a:solidFill>
                  <a:schemeClr val="tx1"/>
                </a:solidFill>
              </a:rPr>
              <a:t> The centroids of these blobs were then taken to determine the XY position of the ping-pong ball at each frame.</a:t>
            </a:r>
            <a:endParaRPr lang="en-PH" u="sng" dirty="0">
              <a:solidFill>
                <a:schemeClr val="tx1"/>
              </a:solidFill>
            </a:endParaRPr>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a:t>Activity 11 - Basic Video Processing</a:t>
            </a:r>
            <a:endParaRPr lang="en-PH" sz="110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8</a:t>
            </a:fld>
            <a:endParaRPr lang="en-PH" sz="1200"/>
          </a:p>
        </p:txBody>
      </p:sp>
      <p:pic>
        <p:nvPicPr>
          <p:cNvPr id="9" name="Picture 8" descr="A close up of a logo&#10;&#10;Description automatically generated">
            <a:extLst>
              <a:ext uri="{FF2B5EF4-FFF2-40B4-BE49-F238E27FC236}">
                <a16:creationId xmlns:a16="http://schemas.microsoft.com/office/drawing/2014/main" id="{571AE239-8E20-447E-8027-2630158B9C8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38373" y="3582493"/>
            <a:ext cx="2904000" cy="2376000"/>
          </a:xfrm>
          <a:prstGeom prst="rect">
            <a:avLst/>
          </a:prstGeom>
        </p:spPr>
      </p:pic>
      <p:pic>
        <p:nvPicPr>
          <p:cNvPr id="20" name="Picture 19" descr="A picture containing flower&#10;&#10;Description automatically generated">
            <a:extLst>
              <a:ext uri="{FF2B5EF4-FFF2-40B4-BE49-F238E27FC236}">
                <a16:creationId xmlns:a16="http://schemas.microsoft.com/office/drawing/2014/main" id="{83227F04-222A-4637-9B21-7E739A55435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29365" y="3582493"/>
            <a:ext cx="4224000" cy="2376000"/>
          </a:xfrm>
          <a:prstGeom prst="rect">
            <a:avLst/>
          </a:prstGeom>
        </p:spPr>
      </p:pic>
      <p:sp>
        <p:nvSpPr>
          <p:cNvPr id="13" name="TextBox 12">
            <a:extLst>
              <a:ext uri="{FF2B5EF4-FFF2-40B4-BE49-F238E27FC236}">
                <a16:creationId xmlns:a16="http://schemas.microsoft.com/office/drawing/2014/main" id="{A5543A13-1577-45CB-A919-749C470DA300}"/>
              </a:ext>
            </a:extLst>
          </p:cNvPr>
          <p:cNvSpPr txBox="1"/>
          <p:nvPr/>
        </p:nvSpPr>
        <p:spPr>
          <a:xfrm>
            <a:off x="2638697" y="5923657"/>
            <a:ext cx="7142088" cy="215444"/>
          </a:xfrm>
          <a:prstGeom prst="rect">
            <a:avLst/>
          </a:prstGeom>
          <a:noFill/>
        </p:spPr>
        <p:txBody>
          <a:bodyPr wrap="square" rtlCol="0">
            <a:spAutoFit/>
          </a:bodyPr>
          <a:lstStyle/>
          <a:p>
            <a:pPr algn="ctr"/>
            <a:r>
              <a:rPr lang="en-PH" sz="800" dirty="0"/>
              <a:t>Figure 5. Final results for segmentation of ping-pong ball, which will be subjected to blob analysis.</a:t>
            </a:r>
          </a:p>
        </p:txBody>
      </p:sp>
    </p:spTree>
    <p:extLst>
      <p:ext uri="{BB962C8B-B14F-4D97-AF65-F5344CB8AC3E}">
        <p14:creationId xmlns:p14="http://schemas.microsoft.com/office/powerpoint/2010/main" val="34443860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9DC5A77-10C9-4ECF-B7EB-8D917F36A9E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2FFE28B5-FB16-49A9-B851-3C35FAC0CA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758952"/>
            <a:ext cx="10905976" cy="1651133"/>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2" name="Title 1">
            <a:extLst>
              <a:ext uri="{FF2B5EF4-FFF2-40B4-BE49-F238E27FC236}">
                <a16:creationId xmlns:a16="http://schemas.microsoft.com/office/drawing/2014/main" id="{C863B5CD-AB41-4F40-87DD-7E4E2EE4255C}"/>
              </a:ext>
            </a:extLst>
          </p:cNvPr>
          <p:cNvSpPr>
            <a:spLocks noGrp="1"/>
          </p:cNvSpPr>
          <p:nvPr>
            <p:ph type="title"/>
          </p:nvPr>
        </p:nvSpPr>
        <p:spPr>
          <a:xfrm>
            <a:off x="1600754" y="1087374"/>
            <a:ext cx="8983489" cy="1000978"/>
          </a:xfrm>
        </p:spPr>
        <p:txBody>
          <a:bodyPr>
            <a:normAutofit/>
          </a:bodyPr>
          <a:lstStyle/>
          <a:p>
            <a:r>
              <a:rPr lang="en-PH" dirty="0">
                <a:solidFill>
                  <a:schemeClr val="bg1"/>
                </a:solidFill>
              </a:rPr>
              <a:t>Determining </a:t>
            </a:r>
            <a:r>
              <a:rPr lang="en-PH" i="1" dirty="0">
                <a:solidFill>
                  <a:schemeClr val="bg1"/>
                </a:solidFill>
              </a:rPr>
              <a:t>g</a:t>
            </a:r>
            <a:endParaRPr lang="en-PH" dirty="0">
              <a:solidFill>
                <a:schemeClr val="bg1"/>
              </a:solidFill>
            </a:endParaRPr>
          </a:p>
        </p:txBody>
      </p:sp>
      <p:sp>
        <p:nvSpPr>
          <p:cNvPr id="14" name="Rectangle 13">
            <a:extLst>
              <a:ext uri="{FF2B5EF4-FFF2-40B4-BE49-F238E27FC236}">
                <a16:creationId xmlns:a16="http://schemas.microsoft.com/office/drawing/2014/main" id="{01014442-855A-4E0F-8D09-C314661A48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1014533" y="758952"/>
            <a:ext cx="1185379" cy="1651133"/>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6" name="Rectangle 15">
            <a:extLst>
              <a:ext uri="{FF2B5EF4-FFF2-40B4-BE49-F238E27FC236}">
                <a16:creationId xmlns:a16="http://schemas.microsoft.com/office/drawing/2014/main" id="{9B1ABF09-86CF-414E-88A5-2B84CC7232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3" y="2526526"/>
            <a:ext cx="1169701" cy="3563378"/>
          </a:xfrm>
          <a:prstGeom prst="rect">
            <a:avLst/>
          </a:prstGeom>
          <a:solidFill>
            <a:srgbClr val="C8C8C8">
              <a:alpha val="49804"/>
            </a:srgb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8" name="Rectangle 17">
            <a:extLst>
              <a:ext uri="{FF2B5EF4-FFF2-40B4-BE49-F238E27FC236}">
                <a16:creationId xmlns:a16="http://schemas.microsoft.com/office/drawing/2014/main" id="{3FE91770-CDBB-4D24-94E5-AD484F36CE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79019" y="2526526"/>
            <a:ext cx="10920893" cy="3563377"/>
          </a:xfrm>
          <a:prstGeom prst="rect">
            <a:avLst/>
          </a:prstGeom>
          <a:solidFill>
            <a:schemeClr val="bg2">
              <a:lumMod val="60000"/>
              <a:lumOff val="40000"/>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lstStyle/>
          <a:p>
            <a:endParaRPr lang="en-US" dirty="0"/>
          </a:p>
        </p:txBody>
      </p:sp>
      <p:sp>
        <p:nvSpPr>
          <p:cNvPr id="3" name="Content Placeholder 2">
            <a:extLst>
              <a:ext uri="{FF2B5EF4-FFF2-40B4-BE49-F238E27FC236}">
                <a16:creationId xmlns:a16="http://schemas.microsoft.com/office/drawing/2014/main" id="{00C5775C-E884-4723-AEB0-61817AE786E0}"/>
              </a:ext>
            </a:extLst>
          </p:cNvPr>
          <p:cNvSpPr>
            <a:spLocks noGrp="1"/>
          </p:cNvSpPr>
          <p:nvPr>
            <p:ph idx="1"/>
          </p:nvPr>
        </p:nvSpPr>
        <p:spPr>
          <a:xfrm>
            <a:off x="1600752" y="2535446"/>
            <a:ext cx="9541729" cy="3554457"/>
          </a:xfrm>
        </p:spPr>
        <p:txBody>
          <a:bodyPr anchor="t">
            <a:normAutofit/>
          </a:bodyPr>
          <a:lstStyle/>
          <a:p>
            <a:pPr>
              <a:lnSpc>
                <a:spcPct val="150000"/>
              </a:lnSpc>
              <a:buFont typeface="Wingdings" panose="05000000000000000000" pitchFamily="2" charset="2"/>
              <a:buChar char="v"/>
            </a:pPr>
            <a:r>
              <a:rPr lang="en-PH" dirty="0">
                <a:solidFill>
                  <a:schemeClr val="tx1"/>
                </a:solidFill>
              </a:rPr>
              <a:t> Listed on the tables below are the converted XY coordinates (using the known diameter of the ball) for the ball drop, and the projectile motion, respectively.</a:t>
            </a:r>
            <a:endParaRPr lang="en-PH" u="sng" dirty="0">
              <a:solidFill>
                <a:schemeClr val="tx1"/>
              </a:solidFill>
            </a:endParaRPr>
          </a:p>
        </p:txBody>
      </p:sp>
      <p:sp>
        <p:nvSpPr>
          <p:cNvPr id="4" name="Footer Placeholder 3">
            <a:extLst>
              <a:ext uri="{FF2B5EF4-FFF2-40B4-BE49-F238E27FC236}">
                <a16:creationId xmlns:a16="http://schemas.microsoft.com/office/drawing/2014/main" id="{3A9D7861-9DBF-4686-88D8-BD8FAFB088B1}"/>
              </a:ext>
            </a:extLst>
          </p:cNvPr>
          <p:cNvSpPr>
            <a:spLocks noGrp="1"/>
          </p:cNvSpPr>
          <p:nvPr>
            <p:ph type="ftr" sz="quarter" idx="11"/>
          </p:nvPr>
        </p:nvSpPr>
        <p:spPr>
          <a:xfrm>
            <a:off x="3869268" y="6356350"/>
            <a:ext cx="5911517" cy="365125"/>
          </a:xfrm>
        </p:spPr>
        <p:txBody>
          <a:bodyPr>
            <a:normAutofit/>
          </a:bodyPr>
          <a:lstStyle/>
          <a:p>
            <a:pPr>
              <a:spcAft>
                <a:spcPts val="600"/>
              </a:spcAft>
            </a:pPr>
            <a:r>
              <a:rPr lang="en-US" sz="1100"/>
              <a:t>Activity 11 - Basic Video Processing</a:t>
            </a:r>
            <a:endParaRPr lang="en-PH" sz="1100"/>
          </a:p>
        </p:txBody>
      </p:sp>
      <p:sp>
        <p:nvSpPr>
          <p:cNvPr id="5" name="Slide Number Placeholder 4">
            <a:extLst>
              <a:ext uri="{FF2B5EF4-FFF2-40B4-BE49-F238E27FC236}">
                <a16:creationId xmlns:a16="http://schemas.microsoft.com/office/drawing/2014/main" id="{878ACBB1-D19D-460E-9D44-42207321E16B}"/>
              </a:ext>
            </a:extLst>
          </p:cNvPr>
          <p:cNvSpPr>
            <a:spLocks noGrp="1"/>
          </p:cNvSpPr>
          <p:nvPr>
            <p:ph type="sldNum" sz="quarter" idx="12"/>
          </p:nvPr>
        </p:nvSpPr>
        <p:spPr>
          <a:xfrm>
            <a:off x="10634135" y="6356350"/>
            <a:ext cx="1530927" cy="365125"/>
          </a:xfrm>
        </p:spPr>
        <p:txBody>
          <a:bodyPr>
            <a:normAutofit/>
          </a:bodyPr>
          <a:lstStyle/>
          <a:p>
            <a:pPr>
              <a:spcAft>
                <a:spcPts val="600"/>
              </a:spcAft>
            </a:pPr>
            <a:fld id="{67429592-4B88-48B8-8950-FDB7339FD6AA}" type="slidenum">
              <a:rPr lang="en-PH" sz="1200" smtClean="0"/>
              <a:pPr>
                <a:spcAft>
                  <a:spcPts val="600"/>
                </a:spcAft>
              </a:pPr>
              <a:t>9</a:t>
            </a:fld>
            <a:endParaRPr lang="en-PH" sz="1200"/>
          </a:p>
        </p:txBody>
      </p:sp>
      <p:graphicFrame>
        <p:nvGraphicFramePr>
          <p:cNvPr id="6" name="Table 6">
            <a:extLst>
              <a:ext uri="{FF2B5EF4-FFF2-40B4-BE49-F238E27FC236}">
                <a16:creationId xmlns:a16="http://schemas.microsoft.com/office/drawing/2014/main" id="{FFB6FDD6-4459-4691-9511-6D148A1E842C}"/>
              </a:ext>
            </a:extLst>
          </p:cNvPr>
          <p:cNvGraphicFramePr>
            <a:graphicFrameLocks noGrp="1"/>
          </p:cNvGraphicFramePr>
          <p:nvPr>
            <p:extLst>
              <p:ext uri="{D42A27DB-BD31-4B8C-83A1-F6EECF244321}">
                <p14:modId xmlns:p14="http://schemas.microsoft.com/office/powerpoint/2010/main" val="1055979692"/>
              </p:ext>
            </p:extLst>
          </p:nvPr>
        </p:nvGraphicFramePr>
        <p:xfrm>
          <a:off x="2033813" y="3774301"/>
          <a:ext cx="3305146" cy="1684967"/>
        </p:xfrm>
        <a:graphic>
          <a:graphicData uri="http://schemas.openxmlformats.org/drawingml/2006/table">
            <a:tbl>
              <a:tblPr firstRow="1" bandRow="1">
                <a:tableStyleId>{5C22544A-7EE6-4342-B048-85BDC9FD1C3A}</a:tableStyleId>
              </a:tblPr>
              <a:tblGrid>
                <a:gridCol w="1652573">
                  <a:extLst>
                    <a:ext uri="{9D8B030D-6E8A-4147-A177-3AD203B41FA5}">
                      <a16:colId xmlns:a16="http://schemas.microsoft.com/office/drawing/2014/main" val="3250728967"/>
                    </a:ext>
                  </a:extLst>
                </a:gridCol>
                <a:gridCol w="1652573">
                  <a:extLst>
                    <a:ext uri="{9D8B030D-6E8A-4147-A177-3AD203B41FA5}">
                      <a16:colId xmlns:a16="http://schemas.microsoft.com/office/drawing/2014/main" val="3450921361"/>
                    </a:ext>
                  </a:extLst>
                </a:gridCol>
              </a:tblGrid>
              <a:tr h="201521">
                <a:tc>
                  <a:txBody>
                    <a:bodyPr/>
                    <a:lstStyle/>
                    <a:p>
                      <a:pPr algn="ctr"/>
                      <a:r>
                        <a:rPr lang="en-PH" sz="1200" dirty="0">
                          <a:solidFill>
                            <a:schemeClr val="bg1"/>
                          </a:solidFill>
                        </a:rPr>
                        <a:t>Time [s]</a:t>
                      </a:r>
                    </a:p>
                  </a:txBody>
                  <a:tcPr anchor="ctr"/>
                </a:tc>
                <a:tc>
                  <a:txBody>
                    <a:bodyPr/>
                    <a:lstStyle/>
                    <a:p>
                      <a:pPr algn="ctr"/>
                      <a:r>
                        <a:rPr lang="en-PH" sz="1200" dirty="0">
                          <a:solidFill>
                            <a:schemeClr val="bg1"/>
                          </a:solidFill>
                        </a:rPr>
                        <a:t>Y position [m]</a:t>
                      </a:r>
                    </a:p>
                  </a:txBody>
                  <a:tcPr anchor="ctr"/>
                </a:tc>
                <a:extLst>
                  <a:ext uri="{0D108BD9-81ED-4DB2-BD59-A6C34878D82A}">
                    <a16:rowId xmlns:a16="http://schemas.microsoft.com/office/drawing/2014/main" val="4174083391"/>
                  </a:ext>
                </a:extLst>
              </a:tr>
              <a:tr h="201521">
                <a:tc>
                  <a:txBody>
                    <a:bodyPr/>
                    <a:lstStyle/>
                    <a:p>
                      <a:pPr algn="ctr" fontAlgn="b"/>
                      <a:r>
                        <a:rPr lang="en-PH" sz="1100" b="0" i="0" u="none" strike="noStrike" dirty="0">
                          <a:solidFill>
                            <a:srgbClr val="000000"/>
                          </a:solidFill>
                          <a:effectLst/>
                          <a:latin typeface="+mj-lt"/>
                        </a:rPr>
                        <a:t>0.033333333</a:t>
                      </a:r>
                    </a:p>
                  </a:txBody>
                  <a:tcPr marL="9525" marR="9525" marT="9525" marB="0" anchor="ctr"/>
                </a:tc>
                <a:tc>
                  <a:txBody>
                    <a:bodyPr/>
                    <a:lstStyle/>
                    <a:p>
                      <a:pPr algn="ctr" fontAlgn="b"/>
                      <a:r>
                        <a:rPr lang="en-PH" sz="1100" b="0" i="0" u="none" strike="noStrike">
                          <a:solidFill>
                            <a:srgbClr val="000000"/>
                          </a:solidFill>
                          <a:effectLst/>
                          <a:latin typeface="+mj-lt"/>
                        </a:rPr>
                        <a:t>-0.001029509</a:t>
                      </a:r>
                    </a:p>
                  </a:txBody>
                  <a:tcPr marL="9525" marR="9525" marT="9525" marB="0" anchor="ctr"/>
                </a:tc>
                <a:extLst>
                  <a:ext uri="{0D108BD9-81ED-4DB2-BD59-A6C34878D82A}">
                    <a16:rowId xmlns:a16="http://schemas.microsoft.com/office/drawing/2014/main" val="1307877469"/>
                  </a:ext>
                </a:extLst>
              </a:tr>
              <a:tr h="201521">
                <a:tc>
                  <a:txBody>
                    <a:bodyPr/>
                    <a:lstStyle/>
                    <a:p>
                      <a:pPr algn="ctr" fontAlgn="b"/>
                      <a:r>
                        <a:rPr lang="en-PH" sz="1100" b="0" i="0" u="none" strike="noStrike" dirty="0">
                          <a:solidFill>
                            <a:srgbClr val="000000"/>
                          </a:solidFill>
                          <a:effectLst/>
                          <a:latin typeface="+mj-lt"/>
                        </a:rPr>
                        <a:t>0.066666667</a:t>
                      </a:r>
                    </a:p>
                  </a:txBody>
                  <a:tcPr marL="9525" marR="9525" marT="9525" marB="0" anchor="ctr"/>
                </a:tc>
                <a:tc>
                  <a:txBody>
                    <a:bodyPr/>
                    <a:lstStyle/>
                    <a:p>
                      <a:pPr algn="ctr" fontAlgn="b"/>
                      <a:r>
                        <a:rPr lang="en-PH" sz="1100" b="0" i="0" u="none" strike="noStrike" dirty="0">
                          <a:solidFill>
                            <a:srgbClr val="000000"/>
                          </a:solidFill>
                          <a:effectLst/>
                          <a:latin typeface="+mj-lt"/>
                        </a:rPr>
                        <a:t>-0.009571701</a:t>
                      </a:r>
                    </a:p>
                  </a:txBody>
                  <a:tcPr marL="9525" marR="9525" marT="9525" marB="0" anchor="ctr"/>
                </a:tc>
                <a:extLst>
                  <a:ext uri="{0D108BD9-81ED-4DB2-BD59-A6C34878D82A}">
                    <a16:rowId xmlns:a16="http://schemas.microsoft.com/office/drawing/2014/main" val="2463870709"/>
                  </a:ext>
                </a:extLst>
              </a:tr>
              <a:tr h="201521">
                <a:tc>
                  <a:txBody>
                    <a:bodyPr/>
                    <a:lstStyle/>
                    <a:p>
                      <a:pPr algn="ctr" fontAlgn="b"/>
                      <a:r>
                        <a:rPr lang="en-PH" sz="1100" b="0" i="0" u="none" strike="noStrike">
                          <a:solidFill>
                            <a:srgbClr val="000000"/>
                          </a:solidFill>
                          <a:effectLst/>
                          <a:latin typeface="+mj-lt"/>
                        </a:rPr>
                        <a:t>0.1</a:t>
                      </a:r>
                    </a:p>
                  </a:txBody>
                  <a:tcPr marL="9525" marR="9525" marT="9525" marB="0" anchor="ctr"/>
                </a:tc>
                <a:tc>
                  <a:txBody>
                    <a:bodyPr/>
                    <a:lstStyle/>
                    <a:p>
                      <a:pPr algn="ctr" fontAlgn="b"/>
                      <a:r>
                        <a:rPr lang="en-PH" sz="1100" b="0" i="0" u="none" strike="noStrike" dirty="0">
                          <a:solidFill>
                            <a:srgbClr val="000000"/>
                          </a:solidFill>
                          <a:effectLst/>
                          <a:latin typeface="+mj-lt"/>
                        </a:rPr>
                        <a:t>-0.033449655</a:t>
                      </a:r>
                    </a:p>
                  </a:txBody>
                  <a:tcPr marL="9525" marR="9525" marT="9525" marB="0" anchor="ctr"/>
                </a:tc>
                <a:extLst>
                  <a:ext uri="{0D108BD9-81ED-4DB2-BD59-A6C34878D82A}">
                    <a16:rowId xmlns:a16="http://schemas.microsoft.com/office/drawing/2014/main" val="3407403452"/>
                  </a:ext>
                </a:extLst>
              </a:tr>
              <a:tr h="201521">
                <a:tc>
                  <a:txBody>
                    <a:bodyPr/>
                    <a:lstStyle/>
                    <a:p>
                      <a:pPr algn="ctr" fontAlgn="b"/>
                      <a:r>
                        <a:rPr lang="en-PH" sz="1100" b="0" i="0" u="none" strike="noStrike" dirty="0">
                          <a:solidFill>
                            <a:srgbClr val="000000"/>
                          </a:solidFill>
                          <a:effectLst/>
                          <a:latin typeface="+mj-lt"/>
                        </a:rPr>
                        <a:t>0.133333333</a:t>
                      </a:r>
                    </a:p>
                  </a:txBody>
                  <a:tcPr marL="9525" marR="9525" marT="9525" marB="0" anchor="ctr"/>
                </a:tc>
                <a:tc>
                  <a:txBody>
                    <a:bodyPr/>
                    <a:lstStyle/>
                    <a:p>
                      <a:pPr algn="ctr" fontAlgn="b"/>
                      <a:r>
                        <a:rPr lang="en-PH" sz="1100" b="0" i="0" u="none" strike="noStrike" dirty="0">
                          <a:solidFill>
                            <a:srgbClr val="000000"/>
                          </a:solidFill>
                          <a:effectLst/>
                          <a:latin typeface="+mj-lt"/>
                        </a:rPr>
                        <a:t>-0.072734263</a:t>
                      </a:r>
                    </a:p>
                  </a:txBody>
                  <a:tcPr marL="9525" marR="9525" marT="9525" marB="0" anchor="ctr"/>
                </a:tc>
                <a:extLst>
                  <a:ext uri="{0D108BD9-81ED-4DB2-BD59-A6C34878D82A}">
                    <a16:rowId xmlns:a16="http://schemas.microsoft.com/office/drawing/2014/main" val="1446496415"/>
                  </a:ext>
                </a:extLst>
              </a:tr>
              <a:tr h="201521">
                <a:tc>
                  <a:txBody>
                    <a:bodyPr/>
                    <a:lstStyle/>
                    <a:p>
                      <a:pPr algn="ctr" fontAlgn="b"/>
                      <a:r>
                        <a:rPr lang="en-PH" sz="1100" b="0" i="0" u="none" strike="noStrike">
                          <a:solidFill>
                            <a:srgbClr val="000000"/>
                          </a:solidFill>
                          <a:effectLst/>
                          <a:latin typeface="+mj-lt"/>
                        </a:rPr>
                        <a:t>0.166666667</a:t>
                      </a:r>
                    </a:p>
                  </a:txBody>
                  <a:tcPr marL="9525" marR="9525" marT="9525" marB="0" anchor="ctr"/>
                </a:tc>
                <a:tc>
                  <a:txBody>
                    <a:bodyPr/>
                    <a:lstStyle/>
                    <a:p>
                      <a:pPr algn="ctr" fontAlgn="b"/>
                      <a:r>
                        <a:rPr lang="en-PH" sz="1100" b="0" i="0" u="none" strike="noStrike" dirty="0">
                          <a:solidFill>
                            <a:srgbClr val="000000"/>
                          </a:solidFill>
                          <a:effectLst/>
                          <a:latin typeface="+mj-lt"/>
                        </a:rPr>
                        <a:t>-0.122308176</a:t>
                      </a:r>
                    </a:p>
                  </a:txBody>
                  <a:tcPr marL="9525" marR="9525" marT="9525" marB="0" anchor="ctr"/>
                </a:tc>
                <a:extLst>
                  <a:ext uri="{0D108BD9-81ED-4DB2-BD59-A6C34878D82A}">
                    <a16:rowId xmlns:a16="http://schemas.microsoft.com/office/drawing/2014/main" val="3757395212"/>
                  </a:ext>
                </a:extLst>
              </a:tr>
              <a:tr h="201521">
                <a:tc>
                  <a:txBody>
                    <a:bodyPr/>
                    <a:lstStyle/>
                    <a:p>
                      <a:pPr algn="ctr" fontAlgn="b"/>
                      <a:r>
                        <a:rPr lang="en-PH" sz="1100" b="0" i="0" u="none" strike="noStrike">
                          <a:solidFill>
                            <a:srgbClr val="000000"/>
                          </a:solidFill>
                          <a:effectLst/>
                          <a:latin typeface="+mj-lt"/>
                        </a:rPr>
                        <a:t>0.2</a:t>
                      </a:r>
                    </a:p>
                  </a:txBody>
                  <a:tcPr marL="9525" marR="9525" marT="9525" marB="0" anchor="ctr"/>
                </a:tc>
                <a:tc>
                  <a:txBody>
                    <a:bodyPr/>
                    <a:lstStyle/>
                    <a:p>
                      <a:pPr algn="ctr" fontAlgn="b"/>
                      <a:r>
                        <a:rPr lang="en-PH" sz="1100" b="0" i="0" u="none" strike="noStrike" dirty="0">
                          <a:solidFill>
                            <a:srgbClr val="000000"/>
                          </a:solidFill>
                          <a:effectLst/>
                          <a:latin typeface="+mj-lt"/>
                        </a:rPr>
                        <a:t>-0.188690067</a:t>
                      </a:r>
                    </a:p>
                  </a:txBody>
                  <a:tcPr marL="9525" marR="9525" marT="9525" marB="0" anchor="ctr"/>
                </a:tc>
                <a:extLst>
                  <a:ext uri="{0D108BD9-81ED-4DB2-BD59-A6C34878D82A}">
                    <a16:rowId xmlns:a16="http://schemas.microsoft.com/office/drawing/2014/main" val="190094926"/>
                  </a:ext>
                </a:extLst>
              </a:tr>
              <a:tr h="201521">
                <a:tc>
                  <a:txBody>
                    <a:bodyPr/>
                    <a:lstStyle/>
                    <a:p>
                      <a:pPr algn="ctr" fontAlgn="b"/>
                      <a:r>
                        <a:rPr lang="en-PH" sz="1100" b="0" i="0" u="none" strike="noStrike">
                          <a:solidFill>
                            <a:srgbClr val="000000"/>
                          </a:solidFill>
                          <a:effectLst/>
                          <a:latin typeface="+mj-lt"/>
                        </a:rPr>
                        <a:t>0.233333333</a:t>
                      </a:r>
                    </a:p>
                  </a:txBody>
                  <a:tcPr marL="9525" marR="9525" marT="9525" marB="0" anchor="ctr"/>
                </a:tc>
                <a:tc>
                  <a:txBody>
                    <a:bodyPr/>
                    <a:lstStyle/>
                    <a:p>
                      <a:pPr algn="ctr" fontAlgn="b"/>
                      <a:r>
                        <a:rPr lang="en-PH" sz="1100" b="0" i="0" u="none" strike="noStrike" dirty="0">
                          <a:solidFill>
                            <a:srgbClr val="000000"/>
                          </a:solidFill>
                          <a:effectLst/>
                          <a:latin typeface="+mj-lt"/>
                        </a:rPr>
                        <a:t>-0.243528</a:t>
                      </a:r>
                    </a:p>
                  </a:txBody>
                  <a:tcPr marL="9525" marR="9525" marT="9525" marB="0" anchor="ctr"/>
                </a:tc>
                <a:extLst>
                  <a:ext uri="{0D108BD9-81ED-4DB2-BD59-A6C34878D82A}">
                    <a16:rowId xmlns:a16="http://schemas.microsoft.com/office/drawing/2014/main" val="3146822782"/>
                  </a:ext>
                </a:extLst>
              </a:tr>
            </a:tbl>
          </a:graphicData>
        </a:graphic>
      </p:graphicFrame>
      <p:graphicFrame>
        <p:nvGraphicFramePr>
          <p:cNvPr id="15" name="Table 6">
            <a:extLst>
              <a:ext uri="{FF2B5EF4-FFF2-40B4-BE49-F238E27FC236}">
                <a16:creationId xmlns:a16="http://schemas.microsoft.com/office/drawing/2014/main" id="{8A057D7E-E6E2-4B88-B826-C44838FD5D3C}"/>
              </a:ext>
            </a:extLst>
          </p:cNvPr>
          <p:cNvGraphicFramePr>
            <a:graphicFrameLocks noGrp="1"/>
          </p:cNvGraphicFramePr>
          <p:nvPr>
            <p:extLst>
              <p:ext uri="{D42A27DB-BD31-4B8C-83A1-F6EECF244321}">
                <p14:modId xmlns:p14="http://schemas.microsoft.com/office/powerpoint/2010/main" val="3094921115"/>
              </p:ext>
            </p:extLst>
          </p:nvPr>
        </p:nvGraphicFramePr>
        <p:xfrm>
          <a:off x="6853042" y="3768202"/>
          <a:ext cx="3305145" cy="1684967"/>
        </p:xfrm>
        <a:graphic>
          <a:graphicData uri="http://schemas.openxmlformats.org/drawingml/2006/table">
            <a:tbl>
              <a:tblPr firstRow="1" bandRow="1">
                <a:tableStyleId>{5C22544A-7EE6-4342-B048-85BDC9FD1C3A}</a:tableStyleId>
              </a:tblPr>
              <a:tblGrid>
                <a:gridCol w="1101715">
                  <a:extLst>
                    <a:ext uri="{9D8B030D-6E8A-4147-A177-3AD203B41FA5}">
                      <a16:colId xmlns:a16="http://schemas.microsoft.com/office/drawing/2014/main" val="3250728967"/>
                    </a:ext>
                  </a:extLst>
                </a:gridCol>
                <a:gridCol w="1101715">
                  <a:extLst>
                    <a:ext uri="{9D8B030D-6E8A-4147-A177-3AD203B41FA5}">
                      <a16:colId xmlns:a16="http://schemas.microsoft.com/office/drawing/2014/main" val="3450921361"/>
                    </a:ext>
                  </a:extLst>
                </a:gridCol>
                <a:gridCol w="1101715">
                  <a:extLst>
                    <a:ext uri="{9D8B030D-6E8A-4147-A177-3AD203B41FA5}">
                      <a16:colId xmlns:a16="http://schemas.microsoft.com/office/drawing/2014/main" val="362819142"/>
                    </a:ext>
                  </a:extLst>
                </a:gridCol>
              </a:tblGrid>
              <a:tr h="201521">
                <a:tc>
                  <a:txBody>
                    <a:bodyPr/>
                    <a:lstStyle/>
                    <a:p>
                      <a:pPr algn="ctr"/>
                      <a:r>
                        <a:rPr lang="en-PH" sz="1200" dirty="0">
                          <a:solidFill>
                            <a:schemeClr val="bg1"/>
                          </a:solidFill>
                          <a:latin typeface="+mj-lt"/>
                        </a:rPr>
                        <a:t>Time [s]</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200" dirty="0">
                          <a:solidFill>
                            <a:schemeClr val="bg1"/>
                          </a:solidFill>
                          <a:latin typeface="+mj-lt"/>
                        </a:rPr>
                        <a:t>X position [m]</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PH" sz="1200" dirty="0">
                          <a:solidFill>
                            <a:schemeClr val="bg1"/>
                          </a:solidFill>
                          <a:latin typeface="+mj-lt"/>
                        </a:rPr>
                        <a:t>Y position [m]</a:t>
                      </a:r>
                    </a:p>
                  </a:txBody>
                  <a:tcPr anchor="ctr"/>
                </a:tc>
                <a:extLst>
                  <a:ext uri="{0D108BD9-81ED-4DB2-BD59-A6C34878D82A}">
                    <a16:rowId xmlns:a16="http://schemas.microsoft.com/office/drawing/2014/main" val="4174083391"/>
                  </a:ext>
                </a:extLst>
              </a:tr>
              <a:tr h="201521">
                <a:tc>
                  <a:txBody>
                    <a:bodyPr/>
                    <a:lstStyle/>
                    <a:p>
                      <a:pPr algn="ctr" fontAlgn="b"/>
                      <a:r>
                        <a:rPr lang="en-PH" sz="1100" b="0" i="0" u="none" strike="noStrike" dirty="0">
                          <a:solidFill>
                            <a:srgbClr val="000000"/>
                          </a:solidFill>
                          <a:effectLst/>
                          <a:latin typeface="+mj-lt"/>
                        </a:rPr>
                        <a:t>0</a:t>
                      </a:r>
                    </a:p>
                  </a:txBody>
                  <a:tcPr marL="9525" marR="9525" marT="9525" marB="0" anchor="ctr"/>
                </a:tc>
                <a:tc>
                  <a:txBody>
                    <a:bodyPr/>
                    <a:lstStyle/>
                    <a:p>
                      <a:pPr algn="ctr" fontAlgn="b"/>
                      <a:r>
                        <a:rPr lang="en-PH" sz="1100" b="0" i="0" u="none" strike="noStrike" dirty="0">
                          <a:solidFill>
                            <a:srgbClr val="000000"/>
                          </a:solidFill>
                          <a:effectLst/>
                          <a:latin typeface="+mj-lt"/>
                        </a:rPr>
                        <a:t>0</a:t>
                      </a:r>
                    </a:p>
                  </a:txBody>
                  <a:tcPr marL="9525" marR="9525" marT="9525" marB="0" anchor="ctr"/>
                </a:tc>
                <a:tc>
                  <a:txBody>
                    <a:bodyPr/>
                    <a:lstStyle/>
                    <a:p>
                      <a:pPr algn="ctr" fontAlgn="b"/>
                      <a:r>
                        <a:rPr lang="en-PH" sz="1100" b="0" i="0" u="none" strike="noStrike" dirty="0">
                          <a:solidFill>
                            <a:srgbClr val="000000"/>
                          </a:solidFill>
                          <a:effectLst/>
                          <a:latin typeface="+mj-lt"/>
                        </a:rPr>
                        <a:t>0</a:t>
                      </a:r>
                    </a:p>
                  </a:txBody>
                  <a:tcPr marL="9525" marR="9525" marT="9525" marB="0" anchor="ctr"/>
                </a:tc>
                <a:extLst>
                  <a:ext uri="{0D108BD9-81ED-4DB2-BD59-A6C34878D82A}">
                    <a16:rowId xmlns:a16="http://schemas.microsoft.com/office/drawing/2014/main" val="2119614132"/>
                  </a:ext>
                </a:extLst>
              </a:tr>
              <a:tr h="201521">
                <a:tc>
                  <a:txBody>
                    <a:bodyPr/>
                    <a:lstStyle/>
                    <a:p>
                      <a:pPr algn="ctr" fontAlgn="b"/>
                      <a:r>
                        <a:rPr lang="en-PH" sz="1100" b="0" i="0" u="none" strike="noStrike" dirty="0">
                          <a:solidFill>
                            <a:srgbClr val="000000"/>
                          </a:solidFill>
                          <a:effectLst/>
                          <a:latin typeface="+mj-lt"/>
                        </a:rPr>
                        <a:t>0.033333333</a:t>
                      </a:r>
                    </a:p>
                  </a:txBody>
                  <a:tcPr marL="9525" marR="9525" marT="9525" marB="0" anchor="ctr"/>
                </a:tc>
                <a:tc>
                  <a:txBody>
                    <a:bodyPr/>
                    <a:lstStyle/>
                    <a:p>
                      <a:pPr algn="ctr" fontAlgn="b"/>
                      <a:r>
                        <a:rPr lang="en-PH" sz="1100" b="0" i="0" u="none" strike="noStrike" dirty="0">
                          <a:solidFill>
                            <a:srgbClr val="000000"/>
                          </a:solidFill>
                          <a:effectLst/>
                          <a:latin typeface="+mj-lt"/>
                        </a:rPr>
                        <a:t>0.028855548</a:t>
                      </a:r>
                    </a:p>
                  </a:txBody>
                  <a:tcPr marL="9525" marR="9525" marT="9525" marB="0" anchor="ctr"/>
                </a:tc>
                <a:tc>
                  <a:txBody>
                    <a:bodyPr/>
                    <a:lstStyle/>
                    <a:p>
                      <a:pPr algn="ctr" fontAlgn="b"/>
                      <a:r>
                        <a:rPr lang="en-PH" sz="1100" b="0" i="0" u="none" strike="noStrike">
                          <a:solidFill>
                            <a:srgbClr val="000000"/>
                          </a:solidFill>
                          <a:effectLst/>
                          <a:latin typeface="+mj-lt"/>
                        </a:rPr>
                        <a:t>-0.00375957</a:t>
                      </a:r>
                    </a:p>
                  </a:txBody>
                  <a:tcPr marL="9525" marR="9525" marT="9525" marB="0" anchor="ctr"/>
                </a:tc>
                <a:extLst>
                  <a:ext uri="{0D108BD9-81ED-4DB2-BD59-A6C34878D82A}">
                    <a16:rowId xmlns:a16="http://schemas.microsoft.com/office/drawing/2014/main" val="1307877469"/>
                  </a:ext>
                </a:extLst>
              </a:tr>
              <a:tr h="201521">
                <a:tc>
                  <a:txBody>
                    <a:bodyPr/>
                    <a:lstStyle/>
                    <a:p>
                      <a:pPr algn="ctr" fontAlgn="b"/>
                      <a:r>
                        <a:rPr lang="en-PH" sz="1100" b="0" i="0" u="none" strike="noStrike">
                          <a:solidFill>
                            <a:srgbClr val="000000"/>
                          </a:solidFill>
                          <a:effectLst/>
                          <a:latin typeface="+mj-lt"/>
                        </a:rPr>
                        <a:t>0.066666667</a:t>
                      </a:r>
                    </a:p>
                  </a:txBody>
                  <a:tcPr marL="9525" marR="9525" marT="9525" marB="0" anchor="ctr"/>
                </a:tc>
                <a:tc>
                  <a:txBody>
                    <a:bodyPr/>
                    <a:lstStyle/>
                    <a:p>
                      <a:pPr algn="ctr" fontAlgn="b"/>
                      <a:r>
                        <a:rPr lang="en-PH" sz="1100" b="0" i="0" u="none" strike="noStrike" dirty="0">
                          <a:solidFill>
                            <a:srgbClr val="000000"/>
                          </a:solidFill>
                          <a:effectLst/>
                          <a:latin typeface="+mj-lt"/>
                        </a:rPr>
                        <a:t>0.059241618</a:t>
                      </a:r>
                    </a:p>
                  </a:txBody>
                  <a:tcPr marL="9525" marR="9525" marT="9525" marB="0" anchor="ctr"/>
                </a:tc>
                <a:tc>
                  <a:txBody>
                    <a:bodyPr/>
                    <a:lstStyle/>
                    <a:p>
                      <a:pPr algn="ctr" fontAlgn="b"/>
                      <a:r>
                        <a:rPr lang="en-PH" sz="1100" b="0" i="0" u="none" strike="noStrike">
                          <a:solidFill>
                            <a:srgbClr val="000000"/>
                          </a:solidFill>
                          <a:effectLst/>
                          <a:latin typeface="+mj-lt"/>
                        </a:rPr>
                        <a:t>-0.01934615</a:t>
                      </a:r>
                    </a:p>
                  </a:txBody>
                  <a:tcPr marL="9525" marR="9525" marT="9525" marB="0" anchor="ctr"/>
                </a:tc>
                <a:extLst>
                  <a:ext uri="{0D108BD9-81ED-4DB2-BD59-A6C34878D82A}">
                    <a16:rowId xmlns:a16="http://schemas.microsoft.com/office/drawing/2014/main" val="2463870709"/>
                  </a:ext>
                </a:extLst>
              </a:tr>
              <a:tr h="201521">
                <a:tc>
                  <a:txBody>
                    <a:bodyPr/>
                    <a:lstStyle/>
                    <a:p>
                      <a:pPr algn="ctr" fontAlgn="b"/>
                      <a:r>
                        <a:rPr lang="en-PH" sz="1100" b="0" i="0" u="none" strike="noStrike">
                          <a:solidFill>
                            <a:srgbClr val="000000"/>
                          </a:solidFill>
                          <a:effectLst/>
                          <a:latin typeface="+mj-lt"/>
                        </a:rPr>
                        <a:t>0.1</a:t>
                      </a:r>
                    </a:p>
                  </a:txBody>
                  <a:tcPr marL="9525" marR="9525" marT="9525" marB="0" anchor="ctr"/>
                </a:tc>
                <a:tc>
                  <a:txBody>
                    <a:bodyPr/>
                    <a:lstStyle/>
                    <a:p>
                      <a:pPr algn="ctr" fontAlgn="b"/>
                      <a:r>
                        <a:rPr lang="en-PH" sz="1100" b="0" i="0" u="none" strike="noStrike" dirty="0">
                          <a:solidFill>
                            <a:srgbClr val="000000"/>
                          </a:solidFill>
                          <a:effectLst/>
                          <a:latin typeface="+mj-lt"/>
                        </a:rPr>
                        <a:t>0.09064522</a:t>
                      </a:r>
                    </a:p>
                  </a:txBody>
                  <a:tcPr marL="9525" marR="9525" marT="9525" marB="0" anchor="ctr"/>
                </a:tc>
                <a:tc>
                  <a:txBody>
                    <a:bodyPr/>
                    <a:lstStyle/>
                    <a:p>
                      <a:pPr algn="ctr" fontAlgn="b"/>
                      <a:r>
                        <a:rPr lang="en-PH" sz="1100" b="0" i="0" u="none" strike="noStrike" dirty="0">
                          <a:solidFill>
                            <a:srgbClr val="000000"/>
                          </a:solidFill>
                          <a:effectLst/>
                          <a:latin typeface="+mj-lt"/>
                        </a:rPr>
                        <a:t>-0.04847635</a:t>
                      </a:r>
                    </a:p>
                  </a:txBody>
                  <a:tcPr marL="9525" marR="9525" marT="9525" marB="0" anchor="ctr"/>
                </a:tc>
                <a:extLst>
                  <a:ext uri="{0D108BD9-81ED-4DB2-BD59-A6C34878D82A}">
                    <a16:rowId xmlns:a16="http://schemas.microsoft.com/office/drawing/2014/main" val="3407403452"/>
                  </a:ext>
                </a:extLst>
              </a:tr>
              <a:tr h="201521">
                <a:tc>
                  <a:txBody>
                    <a:bodyPr/>
                    <a:lstStyle/>
                    <a:p>
                      <a:pPr algn="ctr" fontAlgn="b"/>
                      <a:r>
                        <a:rPr lang="en-PH" sz="1100" b="0" i="0" u="none" strike="noStrike">
                          <a:solidFill>
                            <a:srgbClr val="000000"/>
                          </a:solidFill>
                          <a:effectLst/>
                          <a:latin typeface="+mj-lt"/>
                        </a:rPr>
                        <a:t>0.133333333</a:t>
                      </a:r>
                    </a:p>
                  </a:txBody>
                  <a:tcPr marL="9525" marR="9525" marT="9525" marB="0" anchor="ctr"/>
                </a:tc>
                <a:tc>
                  <a:txBody>
                    <a:bodyPr/>
                    <a:lstStyle/>
                    <a:p>
                      <a:pPr algn="ctr" fontAlgn="b"/>
                      <a:r>
                        <a:rPr lang="en-PH" sz="1100" b="0" i="0" u="none" strike="noStrike" dirty="0">
                          <a:solidFill>
                            <a:srgbClr val="000000"/>
                          </a:solidFill>
                          <a:effectLst/>
                          <a:latin typeface="+mj-lt"/>
                        </a:rPr>
                        <a:t>0.123426032</a:t>
                      </a:r>
                    </a:p>
                  </a:txBody>
                  <a:tcPr marL="9525" marR="9525" marT="9525" marB="0" anchor="ctr"/>
                </a:tc>
                <a:tc>
                  <a:txBody>
                    <a:bodyPr/>
                    <a:lstStyle/>
                    <a:p>
                      <a:pPr algn="ctr" fontAlgn="b"/>
                      <a:r>
                        <a:rPr lang="en-PH" sz="1100" b="0" i="0" u="none" strike="noStrike" dirty="0">
                          <a:solidFill>
                            <a:srgbClr val="000000"/>
                          </a:solidFill>
                          <a:effectLst/>
                          <a:latin typeface="+mj-lt"/>
                        </a:rPr>
                        <a:t>-0.09481709</a:t>
                      </a:r>
                    </a:p>
                  </a:txBody>
                  <a:tcPr marL="9525" marR="9525" marT="9525" marB="0" anchor="ctr"/>
                </a:tc>
                <a:extLst>
                  <a:ext uri="{0D108BD9-81ED-4DB2-BD59-A6C34878D82A}">
                    <a16:rowId xmlns:a16="http://schemas.microsoft.com/office/drawing/2014/main" val="1446496415"/>
                  </a:ext>
                </a:extLst>
              </a:tr>
              <a:tr h="201521">
                <a:tc>
                  <a:txBody>
                    <a:bodyPr/>
                    <a:lstStyle/>
                    <a:p>
                      <a:pPr algn="ctr" fontAlgn="b"/>
                      <a:r>
                        <a:rPr lang="en-PH" sz="1100" b="0" i="0" u="none" strike="noStrike">
                          <a:solidFill>
                            <a:srgbClr val="000000"/>
                          </a:solidFill>
                          <a:effectLst/>
                          <a:latin typeface="+mj-lt"/>
                        </a:rPr>
                        <a:t>0.166666667</a:t>
                      </a:r>
                    </a:p>
                  </a:txBody>
                  <a:tcPr marL="9525" marR="9525" marT="9525" marB="0" anchor="ctr"/>
                </a:tc>
                <a:tc>
                  <a:txBody>
                    <a:bodyPr/>
                    <a:lstStyle/>
                    <a:p>
                      <a:pPr algn="ctr" fontAlgn="b"/>
                      <a:r>
                        <a:rPr lang="en-PH" sz="1100" b="0" i="0" u="none" strike="noStrike">
                          <a:solidFill>
                            <a:srgbClr val="000000"/>
                          </a:solidFill>
                          <a:effectLst/>
                          <a:latin typeface="+mj-lt"/>
                        </a:rPr>
                        <a:t>0.155252687</a:t>
                      </a:r>
                    </a:p>
                  </a:txBody>
                  <a:tcPr marL="9525" marR="9525" marT="9525" marB="0" anchor="ctr"/>
                </a:tc>
                <a:tc>
                  <a:txBody>
                    <a:bodyPr/>
                    <a:lstStyle/>
                    <a:p>
                      <a:pPr algn="ctr" fontAlgn="b"/>
                      <a:r>
                        <a:rPr lang="en-PH" sz="1100" b="0" i="0" u="none" strike="noStrike" dirty="0">
                          <a:solidFill>
                            <a:srgbClr val="000000"/>
                          </a:solidFill>
                          <a:effectLst/>
                          <a:latin typeface="+mj-lt"/>
                        </a:rPr>
                        <a:t>-0.15472083</a:t>
                      </a:r>
                    </a:p>
                  </a:txBody>
                  <a:tcPr marL="9525" marR="9525" marT="9525" marB="0" anchor="ctr"/>
                </a:tc>
                <a:extLst>
                  <a:ext uri="{0D108BD9-81ED-4DB2-BD59-A6C34878D82A}">
                    <a16:rowId xmlns:a16="http://schemas.microsoft.com/office/drawing/2014/main" val="3757395212"/>
                  </a:ext>
                </a:extLst>
              </a:tr>
              <a:tr h="201521">
                <a:tc>
                  <a:txBody>
                    <a:bodyPr/>
                    <a:lstStyle/>
                    <a:p>
                      <a:pPr algn="ctr" fontAlgn="b"/>
                      <a:r>
                        <a:rPr lang="en-PH" sz="1100" b="0" i="0" u="none" strike="noStrike" dirty="0">
                          <a:solidFill>
                            <a:srgbClr val="000000"/>
                          </a:solidFill>
                          <a:effectLst/>
                          <a:latin typeface="+mj-lt"/>
                        </a:rPr>
                        <a:t>0.2</a:t>
                      </a:r>
                    </a:p>
                  </a:txBody>
                  <a:tcPr marL="9525" marR="9525" marT="9525" marB="0" anchor="ctr"/>
                </a:tc>
                <a:tc>
                  <a:txBody>
                    <a:bodyPr/>
                    <a:lstStyle/>
                    <a:p>
                      <a:pPr algn="ctr" fontAlgn="b"/>
                      <a:r>
                        <a:rPr lang="en-PH" sz="1100" b="0" i="0" u="none" strike="noStrike" dirty="0">
                          <a:solidFill>
                            <a:srgbClr val="000000"/>
                          </a:solidFill>
                          <a:effectLst/>
                          <a:latin typeface="+mj-lt"/>
                        </a:rPr>
                        <a:t>0.183024199</a:t>
                      </a:r>
                    </a:p>
                  </a:txBody>
                  <a:tcPr marL="9525" marR="9525" marT="9525" marB="0" anchor="ctr"/>
                </a:tc>
                <a:tc>
                  <a:txBody>
                    <a:bodyPr/>
                    <a:lstStyle/>
                    <a:p>
                      <a:pPr algn="ctr" fontAlgn="b"/>
                      <a:r>
                        <a:rPr lang="en-PH" sz="1100" b="0" i="0" u="none" strike="noStrike" dirty="0">
                          <a:solidFill>
                            <a:srgbClr val="000000"/>
                          </a:solidFill>
                          <a:effectLst/>
                          <a:latin typeface="+mj-lt"/>
                        </a:rPr>
                        <a:t>-0.2136606</a:t>
                      </a:r>
                    </a:p>
                  </a:txBody>
                  <a:tcPr marL="9525" marR="9525" marT="9525" marB="0" anchor="ctr"/>
                </a:tc>
                <a:extLst>
                  <a:ext uri="{0D108BD9-81ED-4DB2-BD59-A6C34878D82A}">
                    <a16:rowId xmlns:a16="http://schemas.microsoft.com/office/drawing/2014/main" val="190094926"/>
                  </a:ext>
                </a:extLst>
              </a:tr>
            </a:tbl>
          </a:graphicData>
        </a:graphic>
      </p:graphicFrame>
      <p:sp>
        <p:nvSpPr>
          <p:cNvPr id="17" name="TextBox 16">
            <a:extLst>
              <a:ext uri="{FF2B5EF4-FFF2-40B4-BE49-F238E27FC236}">
                <a16:creationId xmlns:a16="http://schemas.microsoft.com/office/drawing/2014/main" id="{4E2A67FC-60F9-4F61-BAE1-CC01C87ACD3C}"/>
              </a:ext>
            </a:extLst>
          </p:cNvPr>
          <p:cNvSpPr txBox="1"/>
          <p:nvPr/>
        </p:nvSpPr>
        <p:spPr>
          <a:xfrm>
            <a:off x="2033813" y="3552758"/>
            <a:ext cx="3305145" cy="215444"/>
          </a:xfrm>
          <a:prstGeom prst="rect">
            <a:avLst/>
          </a:prstGeom>
          <a:noFill/>
        </p:spPr>
        <p:txBody>
          <a:bodyPr wrap="square" rtlCol="0">
            <a:spAutoFit/>
          </a:bodyPr>
          <a:lstStyle/>
          <a:p>
            <a:pPr algn="ctr"/>
            <a:r>
              <a:rPr lang="en-PH" sz="800" dirty="0"/>
              <a:t>Table 1. Converted coordinates for ball drop.</a:t>
            </a:r>
          </a:p>
        </p:txBody>
      </p:sp>
      <p:sp>
        <p:nvSpPr>
          <p:cNvPr id="19" name="TextBox 18">
            <a:extLst>
              <a:ext uri="{FF2B5EF4-FFF2-40B4-BE49-F238E27FC236}">
                <a16:creationId xmlns:a16="http://schemas.microsoft.com/office/drawing/2014/main" id="{BB07B8FE-B8D6-4A32-8DB0-ECE057B809DA}"/>
              </a:ext>
            </a:extLst>
          </p:cNvPr>
          <p:cNvSpPr txBox="1"/>
          <p:nvPr/>
        </p:nvSpPr>
        <p:spPr>
          <a:xfrm>
            <a:off x="6853042" y="3552758"/>
            <a:ext cx="3305145" cy="215444"/>
          </a:xfrm>
          <a:prstGeom prst="rect">
            <a:avLst/>
          </a:prstGeom>
          <a:noFill/>
        </p:spPr>
        <p:txBody>
          <a:bodyPr wrap="square" rtlCol="0">
            <a:spAutoFit/>
          </a:bodyPr>
          <a:lstStyle/>
          <a:p>
            <a:pPr algn="ctr"/>
            <a:r>
              <a:rPr lang="en-PH" sz="800" dirty="0"/>
              <a:t>Table 2. Converted coordinates for projectile motion.</a:t>
            </a:r>
          </a:p>
        </p:txBody>
      </p:sp>
    </p:spTree>
    <p:extLst>
      <p:ext uri="{BB962C8B-B14F-4D97-AF65-F5344CB8AC3E}">
        <p14:creationId xmlns:p14="http://schemas.microsoft.com/office/powerpoint/2010/main" val="2174410761"/>
      </p:ext>
    </p:extLst>
  </p:cSld>
  <p:clrMapOvr>
    <a:masterClrMapping/>
  </p:clrMapOvr>
</p:sld>
</file>

<file path=ppt/theme/theme1.xml><?xml version="1.0" encoding="utf-8"?>
<a:theme xmlns:a="http://schemas.openxmlformats.org/drawingml/2006/main" name="Frame">
  <a:themeElements>
    <a:clrScheme name="Grayscale">
      <a:dk1>
        <a:sysClr val="windowText" lastClr="000000"/>
      </a:dk1>
      <a:lt1>
        <a:sysClr val="window" lastClr="FFFFFF"/>
      </a:lt1>
      <a:dk2>
        <a:srgbClr val="000000"/>
      </a:dk2>
      <a:lt2>
        <a:srgbClr val="F8F8F8"/>
      </a:lt2>
      <a:accent1>
        <a:srgbClr val="DDDDDD"/>
      </a:accent1>
      <a:accent2>
        <a:srgbClr val="B2B2B2"/>
      </a:accent2>
      <a:accent3>
        <a:srgbClr val="969696"/>
      </a:accent3>
      <a:accent4>
        <a:srgbClr val="808080"/>
      </a:accent4>
      <a:accent5>
        <a:srgbClr val="5F5F5F"/>
      </a:accent5>
      <a:accent6>
        <a:srgbClr val="4D4D4D"/>
      </a:accent6>
      <a:hlink>
        <a:srgbClr val="5F5F5F"/>
      </a:hlink>
      <a:folHlink>
        <a:srgbClr val="919191"/>
      </a:folHlink>
    </a:clrScheme>
    <a:fontScheme name="GillSansNovaLight">
      <a:majorFont>
        <a:latin typeface="Gill Sans Nova Light"/>
        <a:ea typeface=""/>
        <a:cs typeface=""/>
      </a:majorFont>
      <a:minorFont>
        <a:latin typeface="Gill Sans Nova Light"/>
        <a:ea typeface=""/>
        <a:cs typeface=""/>
      </a:minorFont>
    </a:fontScheme>
    <a:fmtScheme name="Frame">
      <a:fillStyleLst>
        <a:solidFill>
          <a:schemeClr val="phClr"/>
        </a:solidFill>
        <a:solidFill>
          <a:schemeClr val="phClr">
            <a:tint val="65000"/>
          </a:schemeClr>
        </a:solidFill>
        <a:solidFill>
          <a:schemeClr val="phClr">
            <a:shade val="80000"/>
            <a:satMod val="150000"/>
          </a:schemeClr>
        </a:solidFill>
      </a:fillStyleLst>
      <a:lnStyleLst>
        <a:ln w="9525" cap="flat" cmpd="sng" algn="ctr">
          <a:solidFill>
            <a:schemeClr val="phClr"/>
          </a:solidFill>
          <a:prstDash val="solid"/>
        </a:ln>
        <a:ln w="10795" cap="flat" cmpd="sng" algn="ctr">
          <a:solidFill>
            <a:schemeClr val="phClr"/>
          </a:solidFill>
          <a:prstDash val="solid"/>
        </a:ln>
        <a:ln w="17145" cap="flat" cmpd="sng" algn="ctr">
          <a:solidFill>
            <a:schemeClr val="phClr">
              <a:shade val="95000"/>
              <a:alpha val="50000"/>
              <a:satMod val="150000"/>
            </a:schemeClr>
          </a:solidFill>
          <a:prstDash val="solid"/>
        </a:ln>
      </a:lnStyleLst>
      <a:effectStyleLst>
        <a:effectStyle>
          <a:effectLst/>
        </a:effectStyle>
        <a:effectStyle>
          <a:effectLst/>
        </a:effectStyle>
        <a:effectStyle>
          <a:effectLst>
            <a:outerShdw blurRad="44450" dist="13970" dir="5400000" algn="ctr" rotWithShape="0">
              <a:srgbClr val="000000">
                <a:alpha val="45000"/>
              </a:srgbClr>
            </a:outerShdw>
          </a:effectLst>
          <a:scene3d>
            <a:camera prst="orthographicFront">
              <a:rot lat="0" lon="0" rev="0"/>
            </a:camera>
            <a:lightRig rig="twoPt" dir="tl"/>
          </a:scene3d>
          <a:sp3d prstMaterial="flat">
            <a:bevelT w="12700" h="25400" prst="coolSlant"/>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20000"/>
                <a:lumMod val="102000"/>
              </a:schemeClr>
            </a:gs>
            <a:gs pos="48000">
              <a:schemeClr val="phClr">
                <a:tint val="98000"/>
                <a:shade val="90000"/>
                <a:satMod val="110000"/>
                <a:lumMod val="103000"/>
              </a:schemeClr>
            </a:gs>
            <a:gs pos="100000">
              <a:schemeClr val="phClr">
                <a:tint val="98000"/>
                <a:shade val="80000"/>
                <a:satMod val="100000"/>
              </a:schemeClr>
            </a:gs>
          </a:gsLst>
          <a:lin ang="5400000" scaled="0"/>
        </a:gradFill>
      </a:bgFillStyleLst>
    </a:fmtScheme>
  </a:themeElements>
  <a:objectDefaults/>
  <a:extraClrSchemeLst/>
  <a:extLst>
    <a:ext uri="{05A4C25C-085E-4340-85A3-A5531E510DB2}">
      <thm15:themeFamily xmlns:thm15="http://schemas.microsoft.com/office/thememl/2012/main" name="Frame" id="{F226E7A2-7162-461C-9490-D27D9DC04E43}" vid="{9935E573-C197-41A8-BCA1-5D5F62C560B7}"/>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600</TotalTime>
  <Words>1218</Words>
  <Application>Microsoft Office PowerPoint</Application>
  <PresentationFormat>Widescreen</PresentationFormat>
  <Paragraphs>176</Paragraphs>
  <Slides>18</Slides>
  <Notes>0</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Calibri</vt:lpstr>
      <vt:lpstr>Cambria Math</vt:lpstr>
      <vt:lpstr>Gill Sans Nova Light</vt:lpstr>
      <vt:lpstr>Wingdings</vt:lpstr>
      <vt:lpstr>Wingdings 2</vt:lpstr>
      <vt:lpstr>Frame</vt:lpstr>
      <vt:lpstr>Basic Video Processing</vt:lpstr>
      <vt:lpstr>Tasks</vt:lpstr>
      <vt:lpstr>Kinematic Experiment</vt:lpstr>
      <vt:lpstr>Procedure</vt:lpstr>
      <vt:lpstr>Procedure</vt:lpstr>
      <vt:lpstr>Procedure</vt:lpstr>
      <vt:lpstr>Procedure</vt:lpstr>
      <vt:lpstr>Procedure</vt:lpstr>
      <vt:lpstr>Determining g</vt:lpstr>
      <vt:lpstr>Determining g – Ball Drop</vt:lpstr>
      <vt:lpstr>Determining g – Ball Drop</vt:lpstr>
      <vt:lpstr>Determining g – Ball Drop</vt:lpstr>
      <vt:lpstr>Determining g – Projectile Motion</vt:lpstr>
      <vt:lpstr>Determining g – Projectile Motion</vt:lpstr>
      <vt:lpstr>Determining g – Projectile Motion</vt:lpstr>
      <vt:lpstr>Determining g – Projectile Motion</vt:lpstr>
      <vt:lpstr>Determining g – Projectile Motion</vt:lpstr>
      <vt:lpstr>Evaluation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Video Processing</dc:title>
  <dc:creator>Lou Josef Tan</dc:creator>
  <cp:lastModifiedBy>Lou Josef Tan</cp:lastModifiedBy>
  <cp:revision>25</cp:revision>
  <dcterms:created xsi:type="dcterms:W3CDTF">2019-10-15T08:07:04Z</dcterms:created>
  <dcterms:modified xsi:type="dcterms:W3CDTF">2019-10-16T06:18:08Z</dcterms:modified>
</cp:coreProperties>
</file>